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7" r:id="rId8"/>
    <p:sldId id="268"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94" r:id="rId31"/>
    <p:sldId id="287" r:id="rId32"/>
    <p:sldId id="288" r:id="rId33"/>
    <p:sldId id="289" r:id="rId34"/>
    <p:sldId id="290" r:id="rId35"/>
    <p:sldId id="291" r:id="rId36"/>
    <p:sldId id="292" r:id="rId37"/>
    <p:sldId id="293" r:id="rId38"/>
    <p:sldId id="295" r:id="rId39"/>
    <p:sldId id="296" r:id="rId40"/>
    <p:sldId id="297" r:id="rId41"/>
    <p:sldId id="298" r:id="rId42"/>
    <p:sldId id="312" r:id="rId43"/>
    <p:sldId id="301" r:id="rId44"/>
    <p:sldId id="300" r:id="rId45"/>
    <p:sldId id="302" r:id="rId46"/>
    <p:sldId id="303" r:id="rId47"/>
    <p:sldId id="313" r:id="rId48"/>
    <p:sldId id="314" r:id="rId49"/>
    <p:sldId id="315" r:id="rId50"/>
    <p:sldId id="306" r:id="rId51"/>
    <p:sldId id="307" r:id="rId52"/>
    <p:sldId id="308" r:id="rId53"/>
    <p:sldId id="309" r:id="rId54"/>
    <p:sldId id="310" r:id="rId55"/>
    <p:sldId id="311" r:id="rId56"/>
    <p:sldId id="31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A672E-6E0D-C0B1-3FCD-C54F3F350A1E}" v="117" dt="2024-07-08T18:41:57.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20" autoAdjust="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10.xml.rels><?xml version="1.0" encoding="UTF-8" standalone="yes"?>
<Relationships xmlns="http://schemas.openxmlformats.org/package/2006/relationships"><Relationship Id="rId1"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3789F-FB63-472A-9FB5-684A282733FB}"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3CBCA06D-F0B0-4F43-8055-C4E353FE22D3}">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Atividade física está sujeita à influências sociais, psicológicas, e ambientais;</a:t>
          </a:r>
        </a:p>
      </dgm:t>
    </dgm:pt>
    <dgm:pt modelId="{34C2F590-8120-477F-AE24-1B9F3F1CD6BC}" type="parTrans" cxnId="{BDCFF9F4-64B0-43B5-A2DC-DD1D40445B0E}">
      <dgm:prSet/>
      <dgm:spPr/>
      <dgm:t>
        <a:bodyPr/>
        <a:lstStyle/>
        <a:p>
          <a:endParaRPr lang="pt-BR"/>
        </a:p>
      </dgm:t>
    </dgm:pt>
    <dgm:pt modelId="{C1D72282-9A4B-480F-AE38-32EB4E50A380}" type="sibTrans" cxnId="{BDCFF9F4-64B0-43B5-A2DC-DD1D40445B0E}">
      <dgm:prSet/>
      <dgm:spPr/>
      <dgm:t>
        <a:bodyPr/>
        <a:lstStyle/>
        <a:p>
          <a:endParaRPr lang="pt-BR"/>
        </a:p>
      </dgm:t>
    </dgm:pt>
    <dgm:pt modelId="{55CDDFB5-FF5B-4D39-9A70-E3C7CDE31C90}">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Atividade física pode ser pensada como uma matriz de estados estocásticos;</a:t>
          </a:r>
        </a:p>
      </dgm:t>
    </dgm:pt>
    <dgm:pt modelId="{71CCC436-4C8E-45EC-958C-43C0281A630D}" type="parTrans" cxnId="{FAA4F798-3080-47ED-9BC8-047A165ECC92}">
      <dgm:prSet/>
      <dgm:spPr/>
      <dgm:t>
        <a:bodyPr/>
        <a:lstStyle/>
        <a:p>
          <a:endParaRPr lang="pt-BR"/>
        </a:p>
      </dgm:t>
    </dgm:pt>
    <dgm:pt modelId="{81CE9E7C-B9D6-47A2-867D-093817E08CD9}" type="sibTrans" cxnId="{FAA4F798-3080-47ED-9BC8-047A165ECC92}">
      <dgm:prSet/>
      <dgm:spPr/>
      <dgm:t>
        <a:bodyPr/>
        <a:lstStyle/>
        <a:p>
          <a:endParaRPr lang="pt-BR"/>
        </a:p>
      </dgm:t>
    </dgm:pt>
    <dgm:pt modelId="{373EBBF8-6A08-4670-9FE6-D3799A97A856}">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O uso da equação de </a:t>
          </a:r>
          <a:r>
            <a:rPr lang="pt-BR" dirty="0" err="1">
              <a:latin typeface="Times New Roman" panose="02020603050405020304" pitchFamily="18" charset="0"/>
              <a:cs typeface="Times New Roman" panose="02020603050405020304" pitchFamily="18" charset="0"/>
            </a:rPr>
            <a:t>Spearman</a:t>
          </a:r>
          <a:r>
            <a:rPr lang="pt-BR" dirty="0">
              <a:latin typeface="Times New Roman" panose="02020603050405020304" pitchFamily="18" charset="0"/>
              <a:cs typeface="Times New Roman" panose="02020603050405020304" pitchFamily="18" charset="0"/>
            </a:rPr>
            <a:t>-Brown se baseia apenas em estimativas de testes de interdependência e não nos fornece informações sobre a incerteza da medida. </a:t>
          </a:r>
        </a:p>
      </dgm:t>
    </dgm:pt>
    <dgm:pt modelId="{413A4F85-3975-4B26-B1D7-E149CACE5571}" type="parTrans" cxnId="{0B1ACCF3-998C-4377-92D4-BA66ADDDABD3}">
      <dgm:prSet/>
      <dgm:spPr/>
      <dgm:t>
        <a:bodyPr/>
        <a:lstStyle/>
        <a:p>
          <a:endParaRPr lang="pt-BR"/>
        </a:p>
      </dgm:t>
    </dgm:pt>
    <dgm:pt modelId="{102C8F87-EC6F-46B2-9A22-7785B316ABC5}" type="sibTrans" cxnId="{0B1ACCF3-998C-4377-92D4-BA66ADDDABD3}">
      <dgm:prSet/>
      <dgm:spPr/>
      <dgm:t>
        <a:bodyPr/>
        <a:lstStyle/>
        <a:p>
          <a:endParaRPr lang="pt-BR"/>
        </a:p>
      </dgm:t>
    </dgm:pt>
    <dgm:pt modelId="{4D76C32D-00AB-4E86-82B5-C2A4C2D5F2A3}" type="pres">
      <dgm:prSet presAssocID="{A773789F-FB63-472A-9FB5-684A282733FB}" presName="linear" presStyleCnt="0">
        <dgm:presLayoutVars>
          <dgm:animLvl val="lvl"/>
          <dgm:resizeHandles val="exact"/>
        </dgm:presLayoutVars>
      </dgm:prSet>
      <dgm:spPr/>
    </dgm:pt>
    <dgm:pt modelId="{AFDBF3F4-92D2-4927-BAC5-387D726D1435}" type="pres">
      <dgm:prSet presAssocID="{3CBCA06D-F0B0-4F43-8055-C4E353FE22D3}" presName="parentText" presStyleLbl="node1" presStyleIdx="0" presStyleCnt="3">
        <dgm:presLayoutVars>
          <dgm:chMax val="0"/>
          <dgm:bulletEnabled val="1"/>
        </dgm:presLayoutVars>
      </dgm:prSet>
      <dgm:spPr/>
    </dgm:pt>
    <dgm:pt modelId="{0BB4BBBE-5E11-4783-8433-AF65E20AF188}" type="pres">
      <dgm:prSet presAssocID="{C1D72282-9A4B-480F-AE38-32EB4E50A380}" presName="spacer" presStyleCnt="0"/>
      <dgm:spPr/>
    </dgm:pt>
    <dgm:pt modelId="{FE7D1890-E022-42FF-BD69-30D45D995211}" type="pres">
      <dgm:prSet presAssocID="{55CDDFB5-FF5B-4D39-9A70-E3C7CDE31C90}" presName="parentText" presStyleLbl="node1" presStyleIdx="1" presStyleCnt="3">
        <dgm:presLayoutVars>
          <dgm:chMax val="0"/>
          <dgm:bulletEnabled val="1"/>
        </dgm:presLayoutVars>
      </dgm:prSet>
      <dgm:spPr/>
    </dgm:pt>
    <dgm:pt modelId="{56FA4D10-2143-488F-A484-15645FAAD693}" type="pres">
      <dgm:prSet presAssocID="{81CE9E7C-B9D6-47A2-867D-093817E08CD9}" presName="spacer" presStyleCnt="0"/>
      <dgm:spPr/>
    </dgm:pt>
    <dgm:pt modelId="{8278C971-9F7B-4F6B-B9BF-6E5442AF8709}" type="pres">
      <dgm:prSet presAssocID="{373EBBF8-6A08-4670-9FE6-D3799A97A856}" presName="parentText" presStyleLbl="node1" presStyleIdx="2" presStyleCnt="3">
        <dgm:presLayoutVars>
          <dgm:chMax val="0"/>
          <dgm:bulletEnabled val="1"/>
        </dgm:presLayoutVars>
      </dgm:prSet>
      <dgm:spPr/>
    </dgm:pt>
  </dgm:ptLst>
  <dgm:cxnLst>
    <dgm:cxn modelId="{A760AD34-4A72-4545-830A-BD4293294D9A}" type="presOf" srcId="{3CBCA06D-F0B0-4F43-8055-C4E353FE22D3}" destId="{AFDBF3F4-92D2-4927-BAC5-387D726D1435}" srcOrd="0" destOrd="0" presId="urn:microsoft.com/office/officeart/2005/8/layout/vList2"/>
    <dgm:cxn modelId="{613D3B50-61C6-4CE3-BC88-7B1F2447ADDB}" type="presOf" srcId="{373EBBF8-6A08-4670-9FE6-D3799A97A856}" destId="{8278C971-9F7B-4F6B-B9BF-6E5442AF8709}" srcOrd="0" destOrd="0" presId="urn:microsoft.com/office/officeart/2005/8/layout/vList2"/>
    <dgm:cxn modelId="{A17A258B-80CA-4EFD-AC8F-18561E2E900C}" type="presOf" srcId="{A773789F-FB63-472A-9FB5-684A282733FB}" destId="{4D76C32D-00AB-4E86-82B5-C2A4C2D5F2A3}" srcOrd="0" destOrd="0" presId="urn:microsoft.com/office/officeart/2005/8/layout/vList2"/>
    <dgm:cxn modelId="{FAA4F798-3080-47ED-9BC8-047A165ECC92}" srcId="{A773789F-FB63-472A-9FB5-684A282733FB}" destId="{55CDDFB5-FF5B-4D39-9A70-E3C7CDE31C90}" srcOrd="1" destOrd="0" parTransId="{71CCC436-4C8E-45EC-958C-43C0281A630D}" sibTransId="{81CE9E7C-B9D6-47A2-867D-093817E08CD9}"/>
    <dgm:cxn modelId="{BC995AA3-CD47-4389-9F25-866885C414AA}" type="presOf" srcId="{55CDDFB5-FF5B-4D39-9A70-E3C7CDE31C90}" destId="{FE7D1890-E022-42FF-BD69-30D45D995211}" srcOrd="0" destOrd="0" presId="urn:microsoft.com/office/officeart/2005/8/layout/vList2"/>
    <dgm:cxn modelId="{0B1ACCF3-998C-4377-92D4-BA66ADDDABD3}" srcId="{A773789F-FB63-472A-9FB5-684A282733FB}" destId="{373EBBF8-6A08-4670-9FE6-D3799A97A856}" srcOrd="2" destOrd="0" parTransId="{413A4F85-3975-4B26-B1D7-E149CACE5571}" sibTransId="{102C8F87-EC6F-46B2-9A22-7785B316ABC5}"/>
    <dgm:cxn modelId="{BDCFF9F4-64B0-43B5-A2DC-DD1D40445B0E}" srcId="{A773789F-FB63-472A-9FB5-684A282733FB}" destId="{3CBCA06D-F0B0-4F43-8055-C4E353FE22D3}" srcOrd="0" destOrd="0" parTransId="{34C2F590-8120-477F-AE24-1B9F3F1CD6BC}" sibTransId="{C1D72282-9A4B-480F-AE38-32EB4E50A380}"/>
    <dgm:cxn modelId="{2B7E5E04-CD33-4148-8856-0083EFABA626}" type="presParOf" srcId="{4D76C32D-00AB-4E86-82B5-C2A4C2D5F2A3}" destId="{AFDBF3F4-92D2-4927-BAC5-387D726D1435}" srcOrd="0" destOrd="0" presId="urn:microsoft.com/office/officeart/2005/8/layout/vList2"/>
    <dgm:cxn modelId="{BC747494-8E46-478D-B71A-2E91815BBA83}" type="presParOf" srcId="{4D76C32D-00AB-4E86-82B5-C2A4C2D5F2A3}" destId="{0BB4BBBE-5E11-4783-8433-AF65E20AF188}" srcOrd="1" destOrd="0" presId="urn:microsoft.com/office/officeart/2005/8/layout/vList2"/>
    <dgm:cxn modelId="{2898FC2E-6AB3-4241-B977-26149CCF1C97}" type="presParOf" srcId="{4D76C32D-00AB-4E86-82B5-C2A4C2D5F2A3}" destId="{FE7D1890-E022-42FF-BD69-30D45D995211}" srcOrd="2" destOrd="0" presId="urn:microsoft.com/office/officeart/2005/8/layout/vList2"/>
    <dgm:cxn modelId="{B18DEF76-A291-4C62-852A-BF19933A92AB}" type="presParOf" srcId="{4D76C32D-00AB-4E86-82B5-C2A4C2D5F2A3}" destId="{56FA4D10-2143-488F-A484-15645FAAD693}" srcOrd="3" destOrd="0" presId="urn:microsoft.com/office/officeart/2005/8/layout/vList2"/>
    <dgm:cxn modelId="{306D0482-064E-42F8-A017-955F437C21E1}" type="presParOf" srcId="{4D76C32D-00AB-4E86-82B5-C2A4C2D5F2A3}" destId="{8278C971-9F7B-4F6B-B9BF-6E5442AF870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B384F2-31CC-47EA-B45D-E9C50895AB1D}"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C0CC9197-0E3C-4348-91A9-78215669ADFF}">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Coeficiente de correlação intraclasse. Modelo de efeitos mistos (ICC3, k), baseado em medida única (ICCMU) e média das estimativas (ICCMM) (</a:t>
          </a:r>
          <a:r>
            <a:rPr lang="pt-BR" dirty="0" err="1">
              <a:latin typeface="Times New Roman" panose="02020603050405020304" pitchFamily="18" charset="0"/>
              <a:cs typeface="Times New Roman" panose="02020603050405020304" pitchFamily="18" charset="0"/>
            </a:rPr>
            <a:t>Koo</a:t>
          </a:r>
          <a:r>
            <a:rPr lang="pt-BR" dirty="0">
              <a:latin typeface="Times New Roman" panose="02020603050405020304" pitchFamily="18" charset="0"/>
              <a:cs typeface="Times New Roman" panose="02020603050405020304" pitchFamily="18" charset="0"/>
            </a:rPr>
            <a:t>; Li, 2016);</a:t>
          </a:r>
        </a:p>
      </dgm:t>
    </dgm:pt>
    <dgm:pt modelId="{8BECD690-F624-4EEA-A7E5-B5ADC2A1836B}" type="parTrans" cxnId="{4184EF0D-39EF-4967-B58F-D51286D9202C}">
      <dgm:prSet/>
      <dgm:spPr/>
      <dgm:t>
        <a:bodyPr/>
        <a:lstStyle/>
        <a:p>
          <a:endParaRPr lang="pt-BR"/>
        </a:p>
      </dgm:t>
    </dgm:pt>
    <dgm:pt modelId="{DDC83E1D-06E3-4809-ACAC-1AF8AD07DA47}" type="sibTrans" cxnId="{4184EF0D-39EF-4967-B58F-D51286D9202C}">
      <dgm:prSet/>
      <dgm:spPr/>
      <dgm:t>
        <a:bodyPr/>
        <a:lstStyle/>
        <a:p>
          <a:endParaRPr lang="pt-BR"/>
        </a:p>
      </dgm:t>
    </dgm:pt>
    <dgm:pt modelId="{EFB77E58-4B87-47DB-836C-2EA533EEF35B}">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&lt; 0.5 – baixa/ 0.5 ≤ ICC ≤ 0.75 – moderada/ 0.75 ≤ ICC ≤ 0.90 – boa/ &gt; 0.90 – excelente; </a:t>
          </a:r>
        </a:p>
      </dgm:t>
    </dgm:pt>
    <dgm:pt modelId="{A5C37810-9C4C-4381-B87B-3D273AADAF02}" type="parTrans" cxnId="{E8DFA511-29CC-4FD2-8499-1A887DA54D45}">
      <dgm:prSet/>
      <dgm:spPr/>
      <dgm:t>
        <a:bodyPr/>
        <a:lstStyle/>
        <a:p>
          <a:endParaRPr lang="pt-BR"/>
        </a:p>
      </dgm:t>
    </dgm:pt>
    <dgm:pt modelId="{7303BA91-E7F0-41C1-AE78-00B86F477187}" type="sibTrans" cxnId="{E8DFA511-29CC-4FD2-8499-1A887DA54D45}">
      <dgm:prSet/>
      <dgm:spPr/>
      <dgm:t>
        <a:bodyPr/>
        <a:lstStyle/>
        <a:p>
          <a:endParaRPr lang="pt-BR"/>
        </a:p>
      </dgm:t>
    </dgm:pt>
    <dgm:pt modelId="{DDC4444E-6533-49D3-B35C-E05789B8F863}">
      <dgm:prSet/>
      <dgm:spPr>
        <a:blipFill>
          <a:blip xmlns:r="http://schemas.openxmlformats.org/officeDocument/2006/relationships" r:embed="rId1"/>
          <a:stretch>
            <a:fillRect l="-339"/>
          </a:stretch>
        </a:blipFill>
        <a:ln>
          <a:solidFill>
            <a:schemeClr val="accent2">
              <a:lumMod val="40000"/>
              <a:lumOff val="60000"/>
            </a:schemeClr>
          </a:solidFill>
        </a:ln>
      </dgm:spPr>
      <dgm:t>
        <a:bodyPr/>
        <a:lstStyle/>
        <a:p>
          <a:r>
            <a:rPr lang="pt-BR">
              <a:noFill/>
            </a:rPr>
            <a:t> </a:t>
          </a:r>
        </a:p>
      </dgm:t>
    </dgm:pt>
    <dgm:pt modelId="{5E6E1308-3DCF-41C6-BEBA-F081B95BA231}" type="parTrans" cxnId="{AE9CC2B3-EE8C-499C-B0C7-D4CDEC1E1C12}">
      <dgm:prSet/>
      <dgm:spPr/>
      <dgm:t>
        <a:bodyPr/>
        <a:lstStyle/>
        <a:p>
          <a:endParaRPr lang="pt-BR"/>
        </a:p>
      </dgm:t>
    </dgm:pt>
    <dgm:pt modelId="{8BEECAB8-98A5-4230-99A2-4B7EAB351B3A}" type="sibTrans" cxnId="{AE9CC2B3-EE8C-499C-B0C7-D4CDEC1E1C12}">
      <dgm:prSet/>
      <dgm:spPr/>
      <dgm:t>
        <a:bodyPr/>
        <a:lstStyle/>
        <a:p>
          <a:endParaRPr lang="pt-BR"/>
        </a:p>
      </dgm:t>
    </dgm:pt>
    <dgm:pt modelId="{7E5956B1-914E-4F7B-B8B9-AD1A600C957B}">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Análises repetidas para 2, 3, 4 e 5 semanas de monitoramento. </a:t>
          </a:r>
        </a:p>
      </dgm:t>
    </dgm:pt>
    <dgm:pt modelId="{EC9AE3F3-E0B7-4CA8-8378-237C56D00DB6}" type="parTrans" cxnId="{7C56C0D5-EC5B-4595-9733-792A448EB17F}">
      <dgm:prSet/>
      <dgm:spPr/>
      <dgm:t>
        <a:bodyPr/>
        <a:lstStyle/>
        <a:p>
          <a:endParaRPr lang="pt-BR"/>
        </a:p>
      </dgm:t>
    </dgm:pt>
    <dgm:pt modelId="{F63779BC-49C8-4D4B-9793-2DFF2B8A67BC}" type="sibTrans" cxnId="{7C56C0D5-EC5B-4595-9733-792A448EB17F}">
      <dgm:prSet/>
      <dgm:spPr/>
      <dgm:t>
        <a:bodyPr/>
        <a:lstStyle/>
        <a:p>
          <a:endParaRPr lang="pt-BR"/>
        </a:p>
      </dgm:t>
    </dgm:pt>
    <dgm:pt modelId="{15DDB5AA-5119-4DEF-8E77-E176DB837FF6}" type="pres">
      <dgm:prSet presAssocID="{F1B384F2-31CC-47EA-B45D-E9C50895AB1D}" presName="linear" presStyleCnt="0">
        <dgm:presLayoutVars>
          <dgm:animLvl val="lvl"/>
          <dgm:resizeHandles val="exact"/>
        </dgm:presLayoutVars>
      </dgm:prSet>
      <dgm:spPr/>
    </dgm:pt>
    <dgm:pt modelId="{E1EDC772-408B-4B76-AA2A-F95151015923}" type="pres">
      <dgm:prSet presAssocID="{C0CC9197-0E3C-4348-91A9-78215669ADFF}" presName="parentText" presStyleLbl="node1" presStyleIdx="0" presStyleCnt="4">
        <dgm:presLayoutVars>
          <dgm:chMax val="0"/>
          <dgm:bulletEnabled val="1"/>
        </dgm:presLayoutVars>
      </dgm:prSet>
      <dgm:spPr/>
    </dgm:pt>
    <dgm:pt modelId="{39F854F1-1EE7-4488-8ABB-B15753AA3BF5}" type="pres">
      <dgm:prSet presAssocID="{DDC83E1D-06E3-4809-ACAC-1AF8AD07DA47}" presName="spacer" presStyleCnt="0"/>
      <dgm:spPr/>
    </dgm:pt>
    <dgm:pt modelId="{8197A4C0-D470-411D-B51B-3523B7F7EFFD}" type="pres">
      <dgm:prSet presAssocID="{EFB77E58-4B87-47DB-836C-2EA533EEF35B}" presName="parentText" presStyleLbl="node1" presStyleIdx="1" presStyleCnt="4">
        <dgm:presLayoutVars>
          <dgm:chMax val="0"/>
          <dgm:bulletEnabled val="1"/>
        </dgm:presLayoutVars>
      </dgm:prSet>
      <dgm:spPr/>
    </dgm:pt>
    <dgm:pt modelId="{EA402082-C029-443B-AC7F-5E6FA9917C5D}" type="pres">
      <dgm:prSet presAssocID="{7303BA91-E7F0-41C1-AE78-00B86F477187}" presName="spacer" presStyleCnt="0"/>
      <dgm:spPr/>
    </dgm:pt>
    <dgm:pt modelId="{64B4E112-A48E-4DD9-ADFC-52AA3CAED031}" type="pres">
      <dgm:prSet presAssocID="{DDC4444E-6533-49D3-B35C-E05789B8F863}" presName="parentText" presStyleLbl="node1" presStyleIdx="2" presStyleCnt="4">
        <dgm:presLayoutVars>
          <dgm:chMax val="0"/>
          <dgm:bulletEnabled val="1"/>
        </dgm:presLayoutVars>
      </dgm:prSet>
      <dgm:spPr/>
    </dgm:pt>
    <dgm:pt modelId="{82A0D691-C169-49B8-AA80-F6164EC8F337}" type="pres">
      <dgm:prSet presAssocID="{8BEECAB8-98A5-4230-99A2-4B7EAB351B3A}" presName="spacer" presStyleCnt="0"/>
      <dgm:spPr/>
    </dgm:pt>
    <dgm:pt modelId="{56D4F106-F828-4513-B80D-9BEC456B103D}" type="pres">
      <dgm:prSet presAssocID="{7E5956B1-914E-4F7B-B8B9-AD1A600C957B}" presName="parentText" presStyleLbl="node1" presStyleIdx="3" presStyleCnt="4">
        <dgm:presLayoutVars>
          <dgm:chMax val="0"/>
          <dgm:bulletEnabled val="1"/>
        </dgm:presLayoutVars>
      </dgm:prSet>
      <dgm:spPr/>
    </dgm:pt>
  </dgm:ptLst>
  <dgm:cxnLst>
    <dgm:cxn modelId="{ADEA8D0C-0445-4362-99B7-85547DAABFCA}" type="presOf" srcId="{EFB77E58-4B87-47DB-836C-2EA533EEF35B}" destId="{8197A4C0-D470-411D-B51B-3523B7F7EFFD}" srcOrd="0" destOrd="0" presId="urn:microsoft.com/office/officeart/2005/8/layout/vList2"/>
    <dgm:cxn modelId="{4184EF0D-39EF-4967-B58F-D51286D9202C}" srcId="{F1B384F2-31CC-47EA-B45D-E9C50895AB1D}" destId="{C0CC9197-0E3C-4348-91A9-78215669ADFF}" srcOrd="0" destOrd="0" parTransId="{8BECD690-F624-4EEA-A7E5-B5ADC2A1836B}" sibTransId="{DDC83E1D-06E3-4809-ACAC-1AF8AD07DA47}"/>
    <dgm:cxn modelId="{E8DFA511-29CC-4FD2-8499-1A887DA54D45}" srcId="{F1B384F2-31CC-47EA-B45D-E9C50895AB1D}" destId="{EFB77E58-4B87-47DB-836C-2EA533EEF35B}" srcOrd="1" destOrd="0" parTransId="{A5C37810-9C4C-4381-B87B-3D273AADAF02}" sibTransId="{7303BA91-E7F0-41C1-AE78-00B86F477187}"/>
    <dgm:cxn modelId="{FC9E0365-8705-475C-AD87-60DF9BD8F6E6}" type="presOf" srcId="{F1B384F2-31CC-47EA-B45D-E9C50895AB1D}" destId="{15DDB5AA-5119-4DEF-8E77-E176DB837FF6}" srcOrd="0" destOrd="0" presId="urn:microsoft.com/office/officeart/2005/8/layout/vList2"/>
    <dgm:cxn modelId="{E2DA4885-0C2D-43D1-B51B-96101AD7BEE0}" type="presOf" srcId="{C0CC9197-0E3C-4348-91A9-78215669ADFF}" destId="{E1EDC772-408B-4B76-AA2A-F95151015923}" srcOrd="0" destOrd="0" presId="urn:microsoft.com/office/officeart/2005/8/layout/vList2"/>
    <dgm:cxn modelId="{C79BB6A4-C275-485A-856E-5EA54ACA9D26}" type="presOf" srcId="{DDC4444E-6533-49D3-B35C-E05789B8F863}" destId="{64B4E112-A48E-4DD9-ADFC-52AA3CAED031}" srcOrd="0" destOrd="0" presId="urn:microsoft.com/office/officeart/2005/8/layout/vList2"/>
    <dgm:cxn modelId="{AE9CC2B3-EE8C-499C-B0C7-D4CDEC1E1C12}" srcId="{F1B384F2-31CC-47EA-B45D-E9C50895AB1D}" destId="{DDC4444E-6533-49D3-B35C-E05789B8F863}" srcOrd="2" destOrd="0" parTransId="{5E6E1308-3DCF-41C6-BEBA-F081B95BA231}" sibTransId="{8BEECAB8-98A5-4230-99A2-4B7EAB351B3A}"/>
    <dgm:cxn modelId="{7C56C0D5-EC5B-4595-9733-792A448EB17F}" srcId="{F1B384F2-31CC-47EA-B45D-E9C50895AB1D}" destId="{7E5956B1-914E-4F7B-B8B9-AD1A600C957B}" srcOrd="3" destOrd="0" parTransId="{EC9AE3F3-E0B7-4CA8-8378-237C56D00DB6}" sibTransId="{F63779BC-49C8-4D4B-9793-2DFF2B8A67BC}"/>
    <dgm:cxn modelId="{634F62FE-5E75-420B-9AE9-DACFBEBDC588}" type="presOf" srcId="{7E5956B1-914E-4F7B-B8B9-AD1A600C957B}" destId="{56D4F106-F828-4513-B80D-9BEC456B103D}" srcOrd="0" destOrd="0" presId="urn:microsoft.com/office/officeart/2005/8/layout/vList2"/>
    <dgm:cxn modelId="{EAF0E361-DE76-48C9-A7CE-5E2A0F99CE15}" type="presParOf" srcId="{15DDB5AA-5119-4DEF-8E77-E176DB837FF6}" destId="{E1EDC772-408B-4B76-AA2A-F95151015923}" srcOrd="0" destOrd="0" presId="urn:microsoft.com/office/officeart/2005/8/layout/vList2"/>
    <dgm:cxn modelId="{B7C05B3D-38F1-4560-B93D-01182859E6F6}" type="presParOf" srcId="{15DDB5AA-5119-4DEF-8E77-E176DB837FF6}" destId="{39F854F1-1EE7-4488-8ABB-B15753AA3BF5}" srcOrd="1" destOrd="0" presId="urn:microsoft.com/office/officeart/2005/8/layout/vList2"/>
    <dgm:cxn modelId="{400F1E5D-F9E9-4FDB-934D-48B7B5ABBC7B}" type="presParOf" srcId="{15DDB5AA-5119-4DEF-8E77-E176DB837FF6}" destId="{8197A4C0-D470-411D-B51B-3523B7F7EFFD}" srcOrd="2" destOrd="0" presId="urn:microsoft.com/office/officeart/2005/8/layout/vList2"/>
    <dgm:cxn modelId="{70715D14-9A80-4FC8-B9C4-B652A3B46A0D}" type="presParOf" srcId="{15DDB5AA-5119-4DEF-8E77-E176DB837FF6}" destId="{EA402082-C029-443B-AC7F-5E6FA9917C5D}" srcOrd="3" destOrd="0" presId="urn:microsoft.com/office/officeart/2005/8/layout/vList2"/>
    <dgm:cxn modelId="{2DD4B998-07CE-48E0-9954-EECBCA8648CA}" type="presParOf" srcId="{15DDB5AA-5119-4DEF-8E77-E176DB837FF6}" destId="{64B4E112-A48E-4DD9-ADFC-52AA3CAED031}" srcOrd="4" destOrd="0" presId="urn:microsoft.com/office/officeart/2005/8/layout/vList2"/>
    <dgm:cxn modelId="{0E1931A1-3C4B-4BA6-B725-4055191F6A11}" type="presParOf" srcId="{15DDB5AA-5119-4DEF-8E77-E176DB837FF6}" destId="{82A0D691-C169-49B8-AA80-F6164EC8F337}" srcOrd="5" destOrd="0" presId="urn:microsoft.com/office/officeart/2005/8/layout/vList2"/>
    <dgm:cxn modelId="{CCCEFF65-9139-4BD0-B295-3317A374CEE9}" type="presParOf" srcId="{15DDB5AA-5119-4DEF-8E77-E176DB837FF6}" destId="{56D4F106-F828-4513-B80D-9BEC456B103D}" srcOrd="6"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8A4E19-A440-41B5-8AE4-5A4C75F9FFB1}" type="doc">
      <dgm:prSet loTypeId="urn:microsoft.com/office/officeart/2005/8/layout/hierarchy1" loCatId="hierarchy" qsTypeId="urn:microsoft.com/office/officeart/2005/8/quickstyle/simple1" qsCatId="simple" csTypeId="urn:microsoft.com/office/officeart/2005/8/colors/accent2_5" csCatId="accent2"/>
      <dgm:spPr/>
      <dgm:t>
        <a:bodyPr/>
        <a:lstStyle/>
        <a:p>
          <a:endParaRPr lang="pt-BR"/>
        </a:p>
      </dgm:t>
    </dgm:pt>
    <dgm:pt modelId="{853154D4-6981-4135-9767-3C1A99B06F42}">
      <dgm:prSet/>
      <dgm:spPr/>
      <dgm:t>
        <a:bodyPr/>
        <a:lstStyle/>
        <a:p>
          <a:r>
            <a:rPr lang="pt-BR" dirty="0">
              <a:latin typeface="Times New Roman" panose="02020603050405020304" pitchFamily="18" charset="0"/>
              <a:cs typeface="Times New Roman" panose="02020603050405020304" pitchFamily="18" charset="0"/>
            </a:rPr>
            <a:t>Forest </a:t>
          </a:r>
          <a:r>
            <a:rPr lang="pt-BR" dirty="0" err="1">
              <a:latin typeface="Times New Roman" panose="02020603050405020304" pitchFamily="18" charset="0"/>
              <a:cs typeface="Times New Roman" panose="02020603050405020304" pitchFamily="18" charset="0"/>
            </a:rPr>
            <a:t>plot</a:t>
          </a:r>
          <a:r>
            <a:rPr lang="pt-BR" dirty="0">
              <a:latin typeface="Times New Roman" panose="02020603050405020304" pitchFamily="18" charset="0"/>
              <a:cs typeface="Times New Roman" panose="02020603050405020304" pitchFamily="18" charset="0"/>
            </a:rPr>
            <a:t> para cada desfecho;</a:t>
          </a:r>
        </a:p>
      </dgm:t>
    </dgm:pt>
    <dgm:pt modelId="{96C5D4DB-442D-4165-9424-834C45CAA3DF}" type="parTrans" cxnId="{B63A87DF-927A-4171-BA43-FEC83A467151}">
      <dgm:prSet/>
      <dgm:spPr/>
      <dgm:t>
        <a:bodyPr/>
        <a:lstStyle/>
        <a:p>
          <a:endParaRPr lang="pt-BR"/>
        </a:p>
      </dgm:t>
    </dgm:pt>
    <dgm:pt modelId="{712870A8-F6D7-43F7-95C9-1C0295188474}" type="sibTrans" cxnId="{B63A87DF-927A-4171-BA43-FEC83A467151}">
      <dgm:prSet/>
      <dgm:spPr/>
      <dgm:t>
        <a:bodyPr/>
        <a:lstStyle/>
        <a:p>
          <a:endParaRPr lang="pt-BR"/>
        </a:p>
      </dgm:t>
    </dgm:pt>
    <dgm:pt modelId="{9DCD38EC-E6E6-4F47-BAC2-2670061F1ACF}">
      <dgm:prSet/>
      <dgm:spPr/>
      <dgm:t>
        <a:bodyPr/>
        <a:lstStyle/>
        <a:p>
          <a:r>
            <a:rPr lang="pt-BR" dirty="0">
              <a:latin typeface="Times New Roman" panose="02020603050405020304" pitchFamily="18" charset="0"/>
              <a:cs typeface="Times New Roman" panose="02020603050405020304" pitchFamily="18" charset="0"/>
            </a:rPr>
            <a:t>Biblioteca ‘</a:t>
          </a:r>
          <a:r>
            <a:rPr lang="pt-BR" dirty="0" err="1">
              <a:latin typeface="Times New Roman" panose="02020603050405020304" pitchFamily="18" charset="0"/>
              <a:cs typeface="Times New Roman" panose="02020603050405020304" pitchFamily="18" charset="0"/>
            </a:rPr>
            <a:t>metafor</a:t>
          </a:r>
          <a:r>
            <a:rPr lang="pt-BR" dirty="0">
              <a:latin typeface="Times New Roman" panose="02020603050405020304" pitchFamily="18" charset="0"/>
              <a:cs typeface="Times New Roman" panose="02020603050405020304" pitchFamily="18" charset="0"/>
            </a:rPr>
            <a:t>’ (4.6);</a:t>
          </a:r>
        </a:p>
      </dgm:t>
    </dgm:pt>
    <dgm:pt modelId="{8968A919-6DAB-4DF0-8501-79EFC24BF445}" type="parTrans" cxnId="{A9996B8F-AD83-4F21-8594-8E97A7E9DC00}">
      <dgm:prSet/>
      <dgm:spPr/>
      <dgm:t>
        <a:bodyPr/>
        <a:lstStyle/>
        <a:p>
          <a:endParaRPr lang="pt-BR"/>
        </a:p>
      </dgm:t>
    </dgm:pt>
    <dgm:pt modelId="{7F2DDFF5-079D-4E52-AC60-98194CD7F10B}" type="sibTrans" cxnId="{A9996B8F-AD83-4F21-8594-8E97A7E9DC00}">
      <dgm:prSet/>
      <dgm:spPr/>
      <dgm:t>
        <a:bodyPr/>
        <a:lstStyle/>
        <a:p>
          <a:endParaRPr lang="pt-BR"/>
        </a:p>
      </dgm:t>
    </dgm:pt>
    <dgm:pt modelId="{6FBF9EFB-7465-40EA-AE89-5AF40522759F}">
      <dgm:prSet/>
      <dgm:spPr/>
      <dgm:t>
        <a:bodyPr/>
        <a:lstStyle/>
        <a:p>
          <a:r>
            <a:rPr lang="pt-BR" dirty="0">
              <a:latin typeface="Times New Roman" panose="02020603050405020304" pitchFamily="18" charset="0"/>
              <a:cs typeface="Times New Roman" panose="02020603050405020304" pitchFamily="18" charset="0"/>
            </a:rPr>
            <a:t>IDE </a:t>
          </a:r>
          <a:r>
            <a:rPr lang="pt-BR" dirty="0" err="1">
              <a:latin typeface="Times New Roman" panose="02020603050405020304" pitchFamily="18" charset="0"/>
              <a:cs typeface="Times New Roman" panose="02020603050405020304" pitchFamily="18" charset="0"/>
            </a:rPr>
            <a:t>Rstudio</a:t>
          </a:r>
          <a:r>
            <a:rPr lang="pt-BR" dirty="0">
              <a:latin typeface="Times New Roman" panose="02020603050405020304" pitchFamily="18" charset="0"/>
              <a:cs typeface="Times New Roman" panose="02020603050405020304" pitchFamily="18" charset="0"/>
            </a:rPr>
            <a:t>;</a:t>
          </a:r>
        </a:p>
      </dgm:t>
    </dgm:pt>
    <dgm:pt modelId="{F5CC98C1-2DB7-4F62-8AE7-74D139E341B8}" type="parTrans" cxnId="{A80BBE2D-2437-4241-A23C-C5A7CCA35B6D}">
      <dgm:prSet/>
      <dgm:spPr/>
      <dgm:t>
        <a:bodyPr/>
        <a:lstStyle/>
        <a:p>
          <a:endParaRPr lang="pt-BR"/>
        </a:p>
      </dgm:t>
    </dgm:pt>
    <dgm:pt modelId="{BBB9E86C-CE10-4790-9D58-876479C3EAB3}" type="sibTrans" cxnId="{A80BBE2D-2437-4241-A23C-C5A7CCA35B6D}">
      <dgm:prSet/>
      <dgm:spPr/>
      <dgm:t>
        <a:bodyPr/>
        <a:lstStyle/>
        <a:p>
          <a:endParaRPr lang="pt-BR"/>
        </a:p>
      </dgm:t>
    </dgm:pt>
    <dgm:pt modelId="{01351464-03EA-48FC-B6BE-5C5D897768DC}">
      <dgm:prSet/>
      <dgm:spPr/>
      <dgm:t>
        <a:bodyPr/>
        <a:lstStyle/>
        <a:p>
          <a:r>
            <a:rPr lang="pt-BR" dirty="0">
              <a:latin typeface="Times New Roman" panose="02020603050405020304" pitchFamily="18" charset="0"/>
              <a:cs typeface="Times New Roman" panose="02020603050405020304" pitchFamily="18" charset="0"/>
            </a:rPr>
            <a:t>Modelo de efeitos fixos para visualizar o ICC médio da literatura;</a:t>
          </a:r>
        </a:p>
      </dgm:t>
    </dgm:pt>
    <dgm:pt modelId="{128BD21C-35AE-45A3-8565-1D6A7C7270BD}" type="parTrans" cxnId="{AD145D2D-E508-4E4A-8A0A-690CBA8B4236}">
      <dgm:prSet/>
      <dgm:spPr/>
      <dgm:t>
        <a:bodyPr/>
        <a:lstStyle/>
        <a:p>
          <a:endParaRPr lang="pt-BR"/>
        </a:p>
      </dgm:t>
    </dgm:pt>
    <dgm:pt modelId="{5B6A2E3E-B4D9-4755-8A49-F654A211DBA3}" type="sibTrans" cxnId="{AD145D2D-E508-4E4A-8A0A-690CBA8B4236}">
      <dgm:prSet/>
      <dgm:spPr/>
      <dgm:t>
        <a:bodyPr/>
        <a:lstStyle/>
        <a:p>
          <a:endParaRPr lang="pt-BR"/>
        </a:p>
      </dgm:t>
    </dgm:pt>
    <dgm:pt modelId="{06F08ECC-27D9-45AF-8BDE-71413B27F52F}">
      <dgm:prSet/>
      <dgm:spPr/>
      <dgm:t>
        <a:bodyPr/>
        <a:lstStyle/>
        <a:p>
          <a:r>
            <a:rPr lang="pt-BR" dirty="0">
              <a:latin typeface="Times New Roman" panose="02020603050405020304" pitchFamily="18" charset="0"/>
              <a:cs typeface="Times New Roman" panose="02020603050405020304" pitchFamily="18" charset="0"/>
            </a:rPr>
            <a:t>Erro padrão para os </a:t>
          </a:r>
          <a:r>
            <a:rPr lang="pt-BR" dirty="0" err="1">
              <a:latin typeface="Times New Roman" panose="02020603050405020304" pitchFamily="18" charset="0"/>
              <a:cs typeface="Times New Roman" panose="02020603050405020304" pitchFamily="18" charset="0"/>
            </a:rPr>
            <a:t>ICCs</a:t>
          </a:r>
          <a:r>
            <a:rPr lang="pt-BR" dirty="0">
              <a:latin typeface="Times New Roman" panose="02020603050405020304" pitchFamily="18" charset="0"/>
              <a:cs typeface="Times New Roman" panose="02020603050405020304" pitchFamily="18" charset="0"/>
            </a:rPr>
            <a:t> de 0.0001.</a:t>
          </a:r>
        </a:p>
      </dgm:t>
    </dgm:pt>
    <dgm:pt modelId="{8FB9B804-1C69-4429-9565-DE6A79C6DD98}" type="parTrans" cxnId="{A6EB940D-4201-475C-B86C-A865B2C8F79C}">
      <dgm:prSet/>
      <dgm:spPr/>
      <dgm:t>
        <a:bodyPr/>
        <a:lstStyle/>
        <a:p>
          <a:endParaRPr lang="pt-BR"/>
        </a:p>
      </dgm:t>
    </dgm:pt>
    <dgm:pt modelId="{168B1F7D-F908-4757-93D0-19BF5DFA90D2}" type="sibTrans" cxnId="{A6EB940D-4201-475C-B86C-A865B2C8F79C}">
      <dgm:prSet/>
      <dgm:spPr/>
      <dgm:t>
        <a:bodyPr/>
        <a:lstStyle/>
        <a:p>
          <a:endParaRPr lang="pt-BR"/>
        </a:p>
      </dgm:t>
    </dgm:pt>
    <dgm:pt modelId="{31709C88-5E29-4036-BA98-BED7089F4E5B}" type="pres">
      <dgm:prSet presAssocID="{0C8A4E19-A440-41B5-8AE4-5A4C75F9FFB1}" presName="hierChild1" presStyleCnt="0">
        <dgm:presLayoutVars>
          <dgm:chPref val="1"/>
          <dgm:dir/>
          <dgm:animOne val="branch"/>
          <dgm:animLvl val="lvl"/>
          <dgm:resizeHandles/>
        </dgm:presLayoutVars>
      </dgm:prSet>
      <dgm:spPr/>
    </dgm:pt>
    <dgm:pt modelId="{4502BAFE-DAF7-4448-8018-6A9EA9DD6979}" type="pres">
      <dgm:prSet presAssocID="{853154D4-6981-4135-9767-3C1A99B06F42}" presName="hierRoot1" presStyleCnt="0"/>
      <dgm:spPr/>
    </dgm:pt>
    <dgm:pt modelId="{B031216C-6FBE-4CCC-86C1-88F72D0A90B9}" type="pres">
      <dgm:prSet presAssocID="{853154D4-6981-4135-9767-3C1A99B06F42}" presName="composite" presStyleCnt="0"/>
      <dgm:spPr/>
    </dgm:pt>
    <dgm:pt modelId="{0B58F00D-7BDC-42E8-9DED-E05E9272BCC6}" type="pres">
      <dgm:prSet presAssocID="{853154D4-6981-4135-9767-3C1A99B06F42}" presName="background" presStyleLbl="node0" presStyleIdx="0" presStyleCnt="5"/>
      <dgm:spPr/>
    </dgm:pt>
    <dgm:pt modelId="{13277808-05E5-47F0-8D8D-B407E4205D2C}" type="pres">
      <dgm:prSet presAssocID="{853154D4-6981-4135-9767-3C1A99B06F42}" presName="text" presStyleLbl="fgAcc0" presStyleIdx="0" presStyleCnt="5">
        <dgm:presLayoutVars>
          <dgm:chPref val="3"/>
        </dgm:presLayoutVars>
      </dgm:prSet>
      <dgm:spPr/>
    </dgm:pt>
    <dgm:pt modelId="{736C00E1-32DB-4A0C-9DCF-C00E33D8F065}" type="pres">
      <dgm:prSet presAssocID="{853154D4-6981-4135-9767-3C1A99B06F42}" presName="hierChild2" presStyleCnt="0"/>
      <dgm:spPr/>
    </dgm:pt>
    <dgm:pt modelId="{1AC56939-BA5E-4D40-9A36-939138AF40A8}" type="pres">
      <dgm:prSet presAssocID="{9DCD38EC-E6E6-4F47-BAC2-2670061F1ACF}" presName="hierRoot1" presStyleCnt="0"/>
      <dgm:spPr/>
    </dgm:pt>
    <dgm:pt modelId="{C6D9E527-839C-4A35-B022-5C0C12902571}" type="pres">
      <dgm:prSet presAssocID="{9DCD38EC-E6E6-4F47-BAC2-2670061F1ACF}" presName="composite" presStyleCnt="0"/>
      <dgm:spPr/>
    </dgm:pt>
    <dgm:pt modelId="{51C95068-E5EE-4C96-B721-F6142232B421}" type="pres">
      <dgm:prSet presAssocID="{9DCD38EC-E6E6-4F47-BAC2-2670061F1ACF}" presName="background" presStyleLbl="node0" presStyleIdx="1" presStyleCnt="5"/>
      <dgm:spPr/>
    </dgm:pt>
    <dgm:pt modelId="{9DE1EB36-1491-4E08-BEF7-A869FB31BC83}" type="pres">
      <dgm:prSet presAssocID="{9DCD38EC-E6E6-4F47-BAC2-2670061F1ACF}" presName="text" presStyleLbl="fgAcc0" presStyleIdx="1" presStyleCnt="5">
        <dgm:presLayoutVars>
          <dgm:chPref val="3"/>
        </dgm:presLayoutVars>
      </dgm:prSet>
      <dgm:spPr/>
    </dgm:pt>
    <dgm:pt modelId="{577F5EFD-4A8F-4829-9D1E-8297365E3DC1}" type="pres">
      <dgm:prSet presAssocID="{9DCD38EC-E6E6-4F47-BAC2-2670061F1ACF}" presName="hierChild2" presStyleCnt="0"/>
      <dgm:spPr/>
    </dgm:pt>
    <dgm:pt modelId="{95D7B7A3-6237-4F34-A6DC-A6EFC57DA022}" type="pres">
      <dgm:prSet presAssocID="{6FBF9EFB-7465-40EA-AE89-5AF40522759F}" presName="hierRoot1" presStyleCnt="0"/>
      <dgm:spPr/>
    </dgm:pt>
    <dgm:pt modelId="{D08015C9-793C-4F0E-A60E-270E9C9C71DC}" type="pres">
      <dgm:prSet presAssocID="{6FBF9EFB-7465-40EA-AE89-5AF40522759F}" presName="composite" presStyleCnt="0"/>
      <dgm:spPr/>
    </dgm:pt>
    <dgm:pt modelId="{742BF3D3-BBC6-47A4-A09F-BD8B6CEF9747}" type="pres">
      <dgm:prSet presAssocID="{6FBF9EFB-7465-40EA-AE89-5AF40522759F}" presName="background" presStyleLbl="node0" presStyleIdx="2" presStyleCnt="5"/>
      <dgm:spPr/>
    </dgm:pt>
    <dgm:pt modelId="{335023D3-FE51-4378-A5CB-8792271A1C66}" type="pres">
      <dgm:prSet presAssocID="{6FBF9EFB-7465-40EA-AE89-5AF40522759F}" presName="text" presStyleLbl="fgAcc0" presStyleIdx="2" presStyleCnt="5">
        <dgm:presLayoutVars>
          <dgm:chPref val="3"/>
        </dgm:presLayoutVars>
      </dgm:prSet>
      <dgm:spPr/>
    </dgm:pt>
    <dgm:pt modelId="{3874A5AA-433B-4907-9896-0FED76DD350A}" type="pres">
      <dgm:prSet presAssocID="{6FBF9EFB-7465-40EA-AE89-5AF40522759F}" presName="hierChild2" presStyleCnt="0"/>
      <dgm:spPr/>
    </dgm:pt>
    <dgm:pt modelId="{34B3DEC2-12A5-49A6-BEC5-A762CC6F34A0}" type="pres">
      <dgm:prSet presAssocID="{01351464-03EA-48FC-B6BE-5C5D897768DC}" presName="hierRoot1" presStyleCnt="0"/>
      <dgm:spPr/>
    </dgm:pt>
    <dgm:pt modelId="{09CD2094-3E06-411E-90D8-B82F132969F6}" type="pres">
      <dgm:prSet presAssocID="{01351464-03EA-48FC-B6BE-5C5D897768DC}" presName="composite" presStyleCnt="0"/>
      <dgm:spPr/>
    </dgm:pt>
    <dgm:pt modelId="{E860AE85-313E-4AA5-BE9A-B215851DE84D}" type="pres">
      <dgm:prSet presAssocID="{01351464-03EA-48FC-B6BE-5C5D897768DC}" presName="background" presStyleLbl="node0" presStyleIdx="3" presStyleCnt="5"/>
      <dgm:spPr/>
    </dgm:pt>
    <dgm:pt modelId="{517A3920-F0D5-4E2E-BB81-432A4D42DD26}" type="pres">
      <dgm:prSet presAssocID="{01351464-03EA-48FC-B6BE-5C5D897768DC}" presName="text" presStyleLbl="fgAcc0" presStyleIdx="3" presStyleCnt="5">
        <dgm:presLayoutVars>
          <dgm:chPref val="3"/>
        </dgm:presLayoutVars>
      </dgm:prSet>
      <dgm:spPr/>
    </dgm:pt>
    <dgm:pt modelId="{D08DBEFB-0B63-4956-9ACD-F3EF89AA61BB}" type="pres">
      <dgm:prSet presAssocID="{01351464-03EA-48FC-B6BE-5C5D897768DC}" presName="hierChild2" presStyleCnt="0"/>
      <dgm:spPr/>
    </dgm:pt>
    <dgm:pt modelId="{C75277A7-2417-45C6-BE42-0B48C8517FB9}" type="pres">
      <dgm:prSet presAssocID="{06F08ECC-27D9-45AF-8BDE-71413B27F52F}" presName="hierRoot1" presStyleCnt="0"/>
      <dgm:spPr/>
    </dgm:pt>
    <dgm:pt modelId="{C7B00244-32D8-4BC0-803D-5B136AD75289}" type="pres">
      <dgm:prSet presAssocID="{06F08ECC-27D9-45AF-8BDE-71413B27F52F}" presName="composite" presStyleCnt="0"/>
      <dgm:spPr/>
    </dgm:pt>
    <dgm:pt modelId="{E4929A33-6D24-49F2-A6AD-2BDB7AAF9864}" type="pres">
      <dgm:prSet presAssocID="{06F08ECC-27D9-45AF-8BDE-71413B27F52F}" presName="background" presStyleLbl="node0" presStyleIdx="4" presStyleCnt="5"/>
      <dgm:spPr/>
    </dgm:pt>
    <dgm:pt modelId="{3659639B-4A78-4696-9D81-21D8FC3EEC2A}" type="pres">
      <dgm:prSet presAssocID="{06F08ECC-27D9-45AF-8BDE-71413B27F52F}" presName="text" presStyleLbl="fgAcc0" presStyleIdx="4" presStyleCnt="5">
        <dgm:presLayoutVars>
          <dgm:chPref val="3"/>
        </dgm:presLayoutVars>
      </dgm:prSet>
      <dgm:spPr/>
    </dgm:pt>
    <dgm:pt modelId="{14CACDE6-5558-4863-BF87-031073D588B8}" type="pres">
      <dgm:prSet presAssocID="{06F08ECC-27D9-45AF-8BDE-71413B27F52F}" presName="hierChild2" presStyleCnt="0"/>
      <dgm:spPr/>
    </dgm:pt>
  </dgm:ptLst>
  <dgm:cxnLst>
    <dgm:cxn modelId="{A6EB940D-4201-475C-B86C-A865B2C8F79C}" srcId="{0C8A4E19-A440-41B5-8AE4-5A4C75F9FFB1}" destId="{06F08ECC-27D9-45AF-8BDE-71413B27F52F}" srcOrd="4" destOrd="0" parTransId="{8FB9B804-1C69-4429-9565-DE6A79C6DD98}" sibTransId="{168B1F7D-F908-4757-93D0-19BF5DFA90D2}"/>
    <dgm:cxn modelId="{0AACD620-2700-483C-8454-1938B3287C9B}" type="presOf" srcId="{853154D4-6981-4135-9767-3C1A99B06F42}" destId="{13277808-05E5-47F0-8D8D-B407E4205D2C}" srcOrd="0" destOrd="0" presId="urn:microsoft.com/office/officeart/2005/8/layout/hierarchy1"/>
    <dgm:cxn modelId="{AD145D2D-E508-4E4A-8A0A-690CBA8B4236}" srcId="{0C8A4E19-A440-41B5-8AE4-5A4C75F9FFB1}" destId="{01351464-03EA-48FC-B6BE-5C5D897768DC}" srcOrd="3" destOrd="0" parTransId="{128BD21C-35AE-45A3-8565-1D6A7C7270BD}" sibTransId="{5B6A2E3E-B4D9-4755-8A49-F654A211DBA3}"/>
    <dgm:cxn modelId="{A80BBE2D-2437-4241-A23C-C5A7CCA35B6D}" srcId="{0C8A4E19-A440-41B5-8AE4-5A4C75F9FFB1}" destId="{6FBF9EFB-7465-40EA-AE89-5AF40522759F}" srcOrd="2" destOrd="0" parTransId="{F5CC98C1-2DB7-4F62-8AE7-74D139E341B8}" sibTransId="{BBB9E86C-CE10-4790-9D58-876479C3EAB3}"/>
    <dgm:cxn modelId="{6335815C-2B53-4170-965F-8326A591EFC6}" type="presOf" srcId="{6FBF9EFB-7465-40EA-AE89-5AF40522759F}" destId="{335023D3-FE51-4378-A5CB-8792271A1C66}" srcOrd="0" destOrd="0" presId="urn:microsoft.com/office/officeart/2005/8/layout/hierarchy1"/>
    <dgm:cxn modelId="{B4CE8E46-006C-405E-992A-6B0C00AACD17}" type="presOf" srcId="{9DCD38EC-E6E6-4F47-BAC2-2670061F1ACF}" destId="{9DE1EB36-1491-4E08-BEF7-A869FB31BC83}" srcOrd="0" destOrd="0" presId="urn:microsoft.com/office/officeart/2005/8/layout/hierarchy1"/>
    <dgm:cxn modelId="{8CB62876-ECAE-40BA-B9BB-F5F64951D145}" type="presOf" srcId="{01351464-03EA-48FC-B6BE-5C5D897768DC}" destId="{517A3920-F0D5-4E2E-BB81-432A4D42DD26}" srcOrd="0" destOrd="0" presId="urn:microsoft.com/office/officeart/2005/8/layout/hierarchy1"/>
    <dgm:cxn modelId="{A9996B8F-AD83-4F21-8594-8E97A7E9DC00}" srcId="{0C8A4E19-A440-41B5-8AE4-5A4C75F9FFB1}" destId="{9DCD38EC-E6E6-4F47-BAC2-2670061F1ACF}" srcOrd="1" destOrd="0" parTransId="{8968A919-6DAB-4DF0-8501-79EFC24BF445}" sibTransId="{7F2DDFF5-079D-4E52-AC60-98194CD7F10B}"/>
    <dgm:cxn modelId="{332F36A3-DBF6-4349-98FB-1D246EB77259}" type="presOf" srcId="{0C8A4E19-A440-41B5-8AE4-5A4C75F9FFB1}" destId="{31709C88-5E29-4036-BA98-BED7089F4E5B}" srcOrd="0" destOrd="0" presId="urn:microsoft.com/office/officeart/2005/8/layout/hierarchy1"/>
    <dgm:cxn modelId="{592C97BD-6B4F-4270-9A3C-B8D5887D088B}" type="presOf" srcId="{06F08ECC-27D9-45AF-8BDE-71413B27F52F}" destId="{3659639B-4A78-4696-9D81-21D8FC3EEC2A}" srcOrd="0" destOrd="0" presId="urn:microsoft.com/office/officeart/2005/8/layout/hierarchy1"/>
    <dgm:cxn modelId="{B63A87DF-927A-4171-BA43-FEC83A467151}" srcId="{0C8A4E19-A440-41B5-8AE4-5A4C75F9FFB1}" destId="{853154D4-6981-4135-9767-3C1A99B06F42}" srcOrd="0" destOrd="0" parTransId="{96C5D4DB-442D-4165-9424-834C45CAA3DF}" sibTransId="{712870A8-F6D7-43F7-95C9-1C0295188474}"/>
    <dgm:cxn modelId="{24225FDE-B8A1-4EFC-8BC3-F9803F15E659}" type="presParOf" srcId="{31709C88-5E29-4036-BA98-BED7089F4E5B}" destId="{4502BAFE-DAF7-4448-8018-6A9EA9DD6979}" srcOrd="0" destOrd="0" presId="urn:microsoft.com/office/officeart/2005/8/layout/hierarchy1"/>
    <dgm:cxn modelId="{5AE28B0F-7F9A-40E8-9D9F-4CE017F99E7B}" type="presParOf" srcId="{4502BAFE-DAF7-4448-8018-6A9EA9DD6979}" destId="{B031216C-6FBE-4CCC-86C1-88F72D0A90B9}" srcOrd="0" destOrd="0" presId="urn:microsoft.com/office/officeart/2005/8/layout/hierarchy1"/>
    <dgm:cxn modelId="{9DC9B536-A519-46CF-841C-4414604D0F5E}" type="presParOf" srcId="{B031216C-6FBE-4CCC-86C1-88F72D0A90B9}" destId="{0B58F00D-7BDC-42E8-9DED-E05E9272BCC6}" srcOrd="0" destOrd="0" presId="urn:microsoft.com/office/officeart/2005/8/layout/hierarchy1"/>
    <dgm:cxn modelId="{37E578FC-7D24-4AF0-A592-29EAB20FB8E8}" type="presParOf" srcId="{B031216C-6FBE-4CCC-86C1-88F72D0A90B9}" destId="{13277808-05E5-47F0-8D8D-B407E4205D2C}" srcOrd="1" destOrd="0" presId="urn:microsoft.com/office/officeart/2005/8/layout/hierarchy1"/>
    <dgm:cxn modelId="{95E08372-6124-4471-887F-8203DDE0D34F}" type="presParOf" srcId="{4502BAFE-DAF7-4448-8018-6A9EA9DD6979}" destId="{736C00E1-32DB-4A0C-9DCF-C00E33D8F065}" srcOrd="1" destOrd="0" presId="urn:microsoft.com/office/officeart/2005/8/layout/hierarchy1"/>
    <dgm:cxn modelId="{D33A7587-3E0F-4C4C-B8D1-FF32047C7E2A}" type="presParOf" srcId="{31709C88-5E29-4036-BA98-BED7089F4E5B}" destId="{1AC56939-BA5E-4D40-9A36-939138AF40A8}" srcOrd="1" destOrd="0" presId="urn:microsoft.com/office/officeart/2005/8/layout/hierarchy1"/>
    <dgm:cxn modelId="{3188B2FD-1A8A-472A-B138-C258F9FCB750}" type="presParOf" srcId="{1AC56939-BA5E-4D40-9A36-939138AF40A8}" destId="{C6D9E527-839C-4A35-B022-5C0C12902571}" srcOrd="0" destOrd="0" presId="urn:microsoft.com/office/officeart/2005/8/layout/hierarchy1"/>
    <dgm:cxn modelId="{A504D80E-1CD7-4C6D-BAE0-6FCE2A3BF731}" type="presParOf" srcId="{C6D9E527-839C-4A35-B022-5C0C12902571}" destId="{51C95068-E5EE-4C96-B721-F6142232B421}" srcOrd="0" destOrd="0" presId="urn:microsoft.com/office/officeart/2005/8/layout/hierarchy1"/>
    <dgm:cxn modelId="{286979F6-978C-457E-B737-642767B30D11}" type="presParOf" srcId="{C6D9E527-839C-4A35-B022-5C0C12902571}" destId="{9DE1EB36-1491-4E08-BEF7-A869FB31BC83}" srcOrd="1" destOrd="0" presId="urn:microsoft.com/office/officeart/2005/8/layout/hierarchy1"/>
    <dgm:cxn modelId="{F92C7AD1-C5FD-46FC-BDF9-05CE941644E9}" type="presParOf" srcId="{1AC56939-BA5E-4D40-9A36-939138AF40A8}" destId="{577F5EFD-4A8F-4829-9D1E-8297365E3DC1}" srcOrd="1" destOrd="0" presId="urn:microsoft.com/office/officeart/2005/8/layout/hierarchy1"/>
    <dgm:cxn modelId="{42B99B58-A4A8-4B97-B577-783541483565}" type="presParOf" srcId="{31709C88-5E29-4036-BA98-BED7089F4E5B}" destId="{95D7B7A3-6237-4F34-A6DC-A6EFC57DA022}" srcOrd="2" destOrd="0" presId="urn:microsoft.com/office/officeart/2005/8/layout/hierarchy1"/>
    <dgm:cxn modelId="{0C2676A1-1E49-4A1D-A7B8-BF51CC14CAE8}" type="presParOf" srcId="{95D7B7A3-6237-4F34-A6DC-A6EFC57DA022}" destId="{D08015C9-793C-4F0E-A60E-270E9C9C71DC}" srcOrd="0" destOrd="0" presId="urn:microsoft.com/office/officeart/2005/8/layout/hierarchy1"/>
    <dgm:cxn modelId="{BC747D46-6FBF-4DFC-AE20-03492BD386E2}" type="presParOf" srcId="{D08015C9-793C-4F0E-A60E-270E9C9C71DC}" destId="{742BF3D3-BBC6-47A4-A09F-BD8B6CEF9747}" srcOrd="0" destOrd="0" presId="urn:microsoft.com/office/officeart/2005/8/layout/hierarchy1"/>
    <dgm:cxn modelId="{2C8F0996-1004-4C69-A64A-C4D2FBEB98E0}" type="presParOf" srcId="{D08015C9-793C-4F0E-A60E-270E9C9C71DC}" destId="{335023D3-FE51-4378-A5CB-8792271A1C66}" srcOrd="1" destOrd="0" presId="urn:microsoft.com/office/officeart/2005/8/layout/hierarchy1"/>
    <dgm:cxn modelId="{79401ED0-CF64-4293-B819-3AE9E18A0EA8}" type="presParOf" srcId="{95D7B7A3-6237-4F34-A6DC-A6EFC57DA022}" destId="{3874A5AA-433B-4907-9896-0FED76DD350A}" srcOrd="1" destOrd="0" presId="urn:microsoft.com/office/officeart/2005/8/layout/hierarchy1"/>
    <dgm:cxn modelId="{73661CBF-A76C-4092-B18C-B418B4300E8F}" type="presParOf" srcId="{31709C88-5E29-4036-BA98-BED7089F4E5B}" destId="{34B3DEC2-12A5-49A6-BEC5-A762CC6F34A0}" srcOrd="3" destOrd="0" presId="urn:microsoft.com/office/officeart/2005/8/layout/hierarchy1"/>
    <dgm:cxn modelId="{548407D2-395E-4066-8264-8CEAF31B8211}" type="presParOf" srcId="{34B3DEC2-12A5-49A6-BEC5-A762CC6F34A0}" destId="{09CD2094-3E06-411E-90D8-B82F132969F6}" srcOrd="0" destOrd="0" presId="urn:microsoft.com/office/officeart/2005/8/layout/hierarchy1"/>
    <dgm:cxn modelId="{FC0B2FCE-CDEB-4BBD-AE8F-89258E627721}" type="presParOf" srcId="{09CD2094-3E06-411E-90D8-B82F132969F6}" destId="{E860AE85-313E-4AA5-BE9A-B215851DE84D}" srcOrd="0" destOrd="0" presId="urn:microsoft.com/office/officeart/2005/8/layout/hierarchy1"/>
    <dgm:cxn modelId="{CA0C029F-9216-4071-8010-5082FFEDD3D5}" type="presParOf" srcId="{09CD2094-3E06-411E-90D8-B82F132969F6}" destId="{517A3920-F0D5-4E2E-BB81-432A4D42DD26}" srcOrd="1" destOrd="0" presId="urn:microsoft.com/office/officeart/2005/8/layout/hierarchy1"/>
    <dgm:cxn modelId="{242BF43F-7FF8-47DE-A5D1-016D2F7D2B89}" type="presParOf" srcId="{34B3DEC2-12A5-49A6-BEC5-A762CC6F34A0}" destId="{D08DBEFB-0B63-4956-9ACD-F3EF89AA61BB}" srcOrd="1" destOrd="0" presId="urn:microsoft.com/office/officeart/2005/8/layout/hierarchy1"/>
    <dgm:cxn modelId="{4A47908D-BE5D-4C56-8F53-ADF5C4675C3E}" type="presParOf" srcId="{31709C88-5E29-4036-BA98-BED7089F4E5B}" destId="{C75277A7-2417-45C6-BE42-0B48C8517FB9}" srcOrd="4" destOrd="0" presId="urn:microsoft.com/office/officeart/2005/8/layout/hierarchy1"/>
    <dgm:cxn modelId="{F10143A8-3BF8-4A36-8497-800B84B27E60}" type="presParOf" srcId="{C75277A7-2417-45C6-BE42-0B48C8517FB9}" destId="{C7B00244-32D8-4BC0-803D-5B136AD75289}" srcOrd="0" destOrd="0" presId="urn:microsoft.com/office/officeart/2005/8/layout/hierarchy1"/>
    <dgm:cxn modelId="{5EDD21ED-58F9-4721-A0DD-B5495F2A744F}" type="presParOf" srcId="{C7B00244-32D8-4BC0-803D-5B136AD75289}" destId="{E4929A33-6D24-49F2-A6AD-2BDB7AAF9864}" srcOrd="0" destOrd="0" presId="urn:microsoft.com/office/officeart/2005/8/layout/hierarchy1"/>
    <dgm:cxn modelId="{A893BA2D-43BB-45ED-B2A3-8F769912F727}" type="presParOf" srcId="{C7B00244-32D8-4BC0-803D-5B136AD75289}" destId="{3659639B-4A78-4696-9D81-21D8FC3EEC2A}" srcOrd="1" destOrd="0" presId="urn:microsoft.com/office/officeart/2005/8/layout/hierarchy1"/>
    <dgm:cxn modelId="{7CB27746-737A-46CF-BF44-A8FDB30B8362}" type="presParOf" srcId="{C75277A7-2417-45C6-BE42-0B48C8517FB9}" destId="{14CACDE6-5558-4863-BF87-031073D588B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FF9E80-2998-4D6F-BA30-E41F53BC884D}" type="doc">
      <dgm:prSet loTypeId="urn:microsoft.com/office/officeart/2005/8/layout/hierarchy4" loCatId="hierarchy" qsTypeId="urn:microsoft.com/office/officeart/2005/8/quickstyle/simple1" qsCatId="simple" csTypeId="urn:microsoft.com/office/officeart/2005/8/colors/accent2_1" csCatId="accent2" phldr="1"/>
      <dgm:spPr/>
      <dgm:t>
        <a:bodyPr/>
        <a:lstStyle/>
        <a:p>
          <a:endParaRPr lang="pt-BR"/>
        </a:p>
      </dgm:t>
    </dgm:pt>
    <dgm:pt modelId="{580A58BC-4C94-4B9F-8A41-247F74370161}">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Inexistem estimativas de tamanho amostral para estudos de confiabilidade teste-reteste;</a:t>
          </a:r>
        </a:p>
      </dgm:t>
    </dgm:pt>
    <dgm:pt modelId="{A253DE40-D6E2-4CF7-A6BD-CFFEA267A56E}" type="parTrans" cxnId="{CAD6949D-1311-4E2E-8667-1996649A43C2}">
      <dgm:prSet/>
      <dgm:spPr/>
      <dgm:t>
        <a:bodyPr/>
        <a:lstStyle/>
        <a:p>
          <a:endParaRPr lang="pt-BR"/>
        </a:p>
      </dgm:t>
    </dgm:pt>
    <dgm:pt modelId="{ABDBA6F8-C895-4EA0-89EB-4631D2591B59}" type="sibTrans" cxnId="{CAD6949D-1311-4E2E-8667-1996649A43C2}">
      <dgm:prSet/>
      <dgm:spPr/>
      <dgm:t>
        <a:bodyPr/>
        <a:lstStyle/>
        <a:p>
          <a:endParaRPr lang="pt-BR"/>
        </a:p>
      </dgm:t>
    </dgm:pt>
    <dgm:pt modelId="{BA5EB862-2F22-46F4-9DED-DA8A9E327DA0}">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Resultados dependentes das premissas da teoria do valor real;</a:t>
          </a:r>
        </a:p>
      </dgm:t>
    </dgm:pt>
    <dgm:pt modelId="{ED9BDB20-5A2E-4567-9F28-0C37AFB5852A}" type="parTrans" cxnId="{AB86473A-C345-4968-A796-3542F26C88DF}">
      <dgm:prSet/>
      <dgm:spPr/>
      <dgm:t>
        <a:bodyPr/>
        <a:lstStyle/>
        <a:p>
          <a:endParaRPr lang="pt-BR"/>
        </a:p>
      </dgm:t>
    </dgm:pt>
    <dgm:pt modelId="{3A0A1CCD-A63D-4BBB-A6ED-6BFC45FE52D4}" type="sibTrans" cxnId="{AB86473A-C345-4968-A796-3542F26C88DF}">
      <dgm:prSet/>
      <dgm:spPr/>
      <dgm:t>
        <a:bodyPr/>
        <a:lstStyle/>
        <a:p>
          <a:endParaRPr lang="pt-BR"/>
        </a:p>
      </dgm:t>
    </dgm:pt>
    <dgm:pt modelId="{A4136966-7C23-4A45-86CE-F1CB9B67BD76}">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Não aplicação de protocolo de identificação de “não uso”;</a:t>
          </a:r>
        </a:p>
      </dgm:t>
    </dgm:pt>
    <dgm:pt modelId="{8FF22CEF-3FDE-47D4-BB72-8017FD01C1F0}" type="parTrans" cxnId="{D9C2DBC2-68F9-448D-A7AB-500D3DB7B371}">
      <dgm:prSet/>
      <dgm:spPr/>
      <dgm:t>
        <a:bodyPr/>
        <a:lstStyle/>
        <a:p>
          <a:endParaRPr lang="pt-BR"/>
        </a:p>
      </dgm:t>
    </dgm:pt>
    <dgm:pt modelId="{E9798D04-50C0-41B2-83DF-F2B1F7DAC477}" type="sibTrans" cxnId="{D9C2DBC2-68F9-448D-A7AB-500D3DB7B371}">
      <dgm:prSet/>
      <dgm:spPr/>
      <dgm:t>
        <a:bodyPr/>
        <a:lstStyle/>
        <a:p>
          <a:endParaRPr lang="pt-BR"/>
        </a:p>
      </dgm:t>
    </dgm:pt>
    <dgm:pt modelId="{22378854-26F3-4B3E-BA0B-C961221632A3}">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Uso de pontos de corte para acelerômetros comerciais. </a:t>
          </a:r>
        </a:p>
      </dgm:t>
    </dgm:pt>
    <dgm:pt modelId="{99E858BB-BBD0-40E8-A36D-29EC381313F3}" type="parTrans" cxnId="{A22C782A-B77E-4995-9681-AC318A173326}">
      <dgm:prSet/>
      <dgm:spPr/>
      <dgm:t>
        <a:bodyPr/>
        <a:lstStyle/>
        <a:p>
          <a:endParaRPr lang="pt-BR"/>
        </a:p>
      </dgm:t>
    </dgm:pt>
    <dgm:pt modelId="{553456CA-0661-41CC-8412-951C0C4BA83A}" type="sibTrans" cxnId="{A22C782A-B77E-4995-9681-AC318A173326}">
      <dgm:prSet/>
      <dgm:spPr/>
      <dgm:t>
        <a:bodyPr/>
        <a:lstStyle/>
        <a:p>
          <a:endParaRPr lang="pt-BR"/>
        </a:p>
      </dgm:t>
    </dgm:pt>
    <dgm:pt modelId="{B5645679-21DE-4A92-91C8-B839C2F2329B}" type="pres">
      <dgm:prSet presAssocID="{98FF9E80-2998-4D6F-BA30-E41F53BC884D}" presName="Name0" presStyleCnt="0">
        <dgm:presLayoutVars>
          <dgm:chPref val="1"/>
          <dgm:dir/>
          <dgm:animOne val="branch"/>
          <dgm:animLvl val="lvl"/>
          <dgm:resizeHandles/>
        </dgm:presLayoutVars>
      </dgm:prSet>
      <dgm:spPr/>
    </dgm:pt>
    <dgm:pt modelId="{DA360F92-081A-4E20-8A65-7CB1F83C2B17}" type="pres">
      <dgm:prSet presAssocID="{580A58BC-4C94-4B9F-8A41-247F74370161}" presName="vertOne" presStyleCnt="0"/>
      <dgm:spPr/>
    </dgm:pt>
    <dgm:pt modelId="{1B226F23-F0AC-404F-B9D1-AE6EF6ADDAC9}" type="pres">
      <dgm:prSet presAssocID="{580A58BC-4C94-4B9F-8A41-247F74370161}" presName="txOne" presStyleLbl="node0" presStyleIdx="0" presStyleCnt="4">
        <dgm:presLayoutVars>
          <dgm:chPref val="3"/>
        </dgm:presLayoutVars>
      </dgm:prSet>
      <dgm:spPr/>
    </dgm:pt>
    <dgm:pt modelId="{5ECA7302-3516-4D8F-8E07-AECE70252220}" type="pres">
      <dgm:prSet presAssocID="{580A58BC-4C94-4B9F-8A41-247F74370161}" presName="horzOne" presStyleCnt="0"/>
      <dgm:spPr/>
    </dgm:pt>
    <dgm:pt modelId="{C5B7E032-945F-4995-9DC9-D07D32C78165}" type="pres">
      <dgm:prSet presAssocID="{ABDBA6F8-C895-4EA0-89EB-4631D2591B59}" presName="sibSpaceOne" presStyleCnt="0"/>
      <dgm:spPr/>
    </dgm:pt>
    <dgm:pt modelId="{714D91E1-DA8B-420B-8414-5A857F89E87F}" type="pres">
      <dgm:prSet presAssocID="{BA5EB862-2F22-46F4-9DED-DA8A9E327DA0}" presName="vertOne" presStyleCnt="0"/>
      <dgm:spPr/>
    </dgm:pt>
    <dgm:pt modelId="{EF09E45C-3B01-4FD3-B6B1-C8572D4AEB2C}" type="pres">
      <dgm:prSet presAssocID="{BA5EB862-2F22-46F4-9DED-DA8A9E327DA0}" presName="txOne" presStyleLbl="node0" presStyleIdx="1" presStyleCnt="4">
        <dgm:presLayoutVars>
          <dgm:chPref val="3"/>
        </dgm:presLayoutVars>
      </dgm:prSet>
      <dgm:spPr/>
    </dgm:pt>
    <dgm:pt modelId="{9E949795-AD16-4A78-B997-97867E415AFD}" type="pres">
      <dgm:prSet presAssocID="{BA5EB862-2F22-46F4-9DED-DA8A9E327DA0}" presName="horzOne" presStyleCnt="0"/>
      <dgm:spPr/>
    </dgm:pt>
    <dgm:pt modelId="{207E65B1-A493-48C3-8796-E283C36392E6}" type="pres">
      <dgm:prSet presAssocID="{3A0A1CCD-A63D-4BBB-A6ED-6BFC45FE52D4}" presName="sibSpaceOne" presStyleCnt="0"/>
      <dgm:spPr/>
    </dgm:pt>
    <dgm:pt modelId="{6A5D3ABE-5EBA-495C-BE60-3B5332E8E87B}" type="pres">
      <dgm:prSet presAssocID="{A4136966-7C23-4A45-86CE-F1CB9B67BD76}" presName="vertOne" presStyleCnt="0"/>
      <dgm:spPr/>
    </dgm:pt>
    <dgm:pt modelId="{AB18007C-AED7-48A7-BE55-E910A77C6916}" type="pres">
      <dgm:prSet presAssocID="{A4136966-7C23-4A45-86CE-F1CB9B67BD76}" presName="txOne" presStyleLbl="node0" presStyleIdx="2" presStyleCnt="4">
        <dgm:presLayoutVars>
          <dgm:chPref val="3"/>
        </dgm:presLayoutVars>
      </dgm:prSet>
      <dgm:spPr/>
    </dgm:pt>
    <dgm:pt modelId="{602E01E8-46C8-46B3-98D9-90BD3CB975E8}" type="pres">
      <dgm:prSet presAssocID="{A4136966-7C23-4A45-86CE-F1CB9B67BD76}" presName="horzOne" presStyleCnt="0"/>
      <dgm:spPr/>
    </dgm:pt>
    <dgm:pt modelId="{7F494897-4B82-417E-B380-7D9214F681EB}" type="pres">
      <dgm:prSet presAssocID="{E9798D04-50C0-41B2-83DF-F2B1F7DAC477}" presName="sibSpaceOne" presStyleCnt="0"/>
      <dgm:spPr/>
    </dgm:pt>
    <dgm:pt modelId="{0F1333AE-FA9B-45CC-B679-FBEB676B38D6}" type="pres">
      <dgm:prSet presAssocID="{22378854-26F3-4B3E-BA0B-C961221632A3}" presName="vertOne" presStyleCnt="0"/>
      <dgm:spPr/>
    </dgm:pt>
    <dgm:pt modelId="{94E32033-0B0C-4C61-8AAA-3D39D9FF7880}" type="pres">
      <dgm:prSet presAssocID="{22378854-26F3-4B3E-BA0B-C961221632A3}" presName="txOne" presStyleLbl="node0" presStyleIdx="3" presStyleCnt="4">
        <dgm:presLayoutVars>
          <dgm:chPref val="3"/>
        </dgm:presLayoutVars>
      </dgm:prSet>
      <dgm:spPr/>
    </dgm:pt>
    <dgm:pt modelId="{FBC35EC1-3836-4259-AB2A-A63458A86102}" type="pres">
      <dgm:prSet presAssocID="{22378854-26F3-4B3E-BA0B-C961221632A3}" presName="horzOne" presStyleCnt="0"/>
      <dgm:spPr/>
    </dgm:pt>
  </dgm:ptLst>
  <dgm:cxnLst>
    <dgm:cxn modelId="{A22C782A-B77E-4995-9681-AC318A173326}" srcId="{98FF9E80-2998-4D6F-BA30-E41F53BC884D}" destId="{22378854-26F3-4B3E-BA0B-C961221632A3}" srcOrd="3" destOrd="0" parTransId="{99E858BB-BBD0-40E8-A36D-29EC381313F3}" sibTransId="{553456CA-0661-41CC-8412-951C0C4BA83A}"/>
    <dgm:cxn modelId="{E95DDE33-23C1-4733-A007-89AB7690EA18}" type="presOf" srcId="{22378854-26F3-4B3E-BA0B-C961221632A3}" destId="{94E32033-0B0C-4C61-8AAA-3D39D9FF7880}" srcOrd="0" destOrd="0" presId="urn:microsoft.com/office/officeart/2005/8/layout/hierarchy4"/>
    <dgm:cxn modelId="{AB86473A-C345-4968-A796-3542F26C88DF}" srcId="{98FF9E80-2998-4D6F-BA30-E41F53BC884D}" destId="{BA5EB862-2F22-46F4-9DED-DA8A9E327DA0}" srcOrd="1" destOrd="0" parTransId="{ED9BDB20-5A2E-4567-9F28-0C37AFB5852A}" sibTransId="{3A0A1CCD-A63D-4BBB-A6ED-6BFC45FE52D4}"/>
    <dgm:cxn modelId="{1F2BD889-4790-44C8-8176-0D9EF0C6D333}" type="presOf" srcId="{580A58BC-4C94-4B9F-8A41-247F74370161}" destId="{1B226F23-F0AC-404F-B9D1-AE6EF6ADDAC9}" srcOrd="0" destOrd="0" presId="urn:microsoft.com/office/officeart/2005/8/layout/hierarchy4"/>
    <dgm:cxn modelId="{9C58CA90-8BE1-4F78-8155-AB26D8FA509E}" type="presOf" srcId="{BA5EB862-2F22-46F4-9DED-DA8A9E327DA0}" destId="{EF09E45C-3B01-4FD3-B6B1-C8572D4AEB2C}" srcOrd="0" destOrd="0" presId="urn:microsoft.com/office/officeart/2005/8/layout/hierarchy4"/>
    <dgm:cxn modelId="{CAD6949D-1311-4E2E-8667-1996649A43C2}" srcId="{98FF9E80-2998-4D6F-BA30-E41F53BC884D}" destId="{580A58BC-4C94-4B9F-8A41-247F74370161}" srcOrd="0" destOrd="0" parTransId="{A253DE40-D6E2-4CF7-A6BD-CFFEA267A56E}" sibTransId="{ABDBA6F8-C895-4EA0-89EB-4631D2591B59}"/>
    <dgm:cxn modelId="{D9C2DBC2-68F9-448D-A7AB-500D3DB7B371}" srcId="{98FF9E80-2998-4D6F-BA30-E41F53BC884D}" destId="{A4136966-7C23-4A45-86CE-F1CB9B67BD76}" srcOrd="2" destOrd="0" parTransId="{8FF22CEF-3FDE-47D4-BB72-8017FD01C1F0}" sibTransId="{E9798D04-50C0-41B2-83DF-F2B1F7DAC477}"/>
    <dgm:cxn modelId="{B02B2BE2-AB9F-48C8-BBD8-BF9A1FBFFCA1}" type="presOf" srcId="{98FF9E80-2998-4D6F-BA30-E41F53BC884D}" destId="{B5645679-21DE-4A92-91C8-B839C2F2329B}" srcOrd="0" destOrd="0" presId="urn:microsoft.com/office/officeart/2005/8/layout/hierarchy4"/>
    <dgm:cxn modelId="{FE89CEF7-024A-4211-8340-314A357C645B}" type="presOf" srcId="{A4136966-7C23-4A45-86CE-F1CB9B67BD76}" destId="{AB18007C-AED7-48A7-BE55-E910A77C6916}" srcOrd="0" destOrd="0" presId="urn:microsoft.com/office/officeart/2005/8/layout/hierarchy4"/>
    <dgm:cxn modelId="{971579A4-935E-4AFD-8605-80CFDB4ED3A2}" type="presParOf" srcId="{B5645679-21DE-4A92-91C8-B839C2F2329B}" destId="{DA360F92-081A-4E20-8A65-7CB1F83C2B17}" srcOrd="0" destOrd="0" presId="urn:microsoft.com/office/officeart/2005/8/layout/hierarchy4"/>
    <dgm:cxn modelId="{E305BB22-79C0-4AE1-B502-549FFF484B8A}" type="presParOf" srcId="{DA360F92-081A-4E20-8A65-7CB1F83C2B17}" destId="{1B226F23-F0AC-404F-B9D1-AE6EF6ADDAC9}" srcOrd="0" destOrd="0" presId="urn:microsoft.com/office/officeart/2005/8/layout/hierarchy4"/>
    <dgm:cxn modelId="{63A35D94-CD77-4142-AC10-B741344E3AF7}" type="presParOf" srcId="{DA360F92-081A-4E20-8A65-7CB1F83C2B17}" destId="{5ECA7302-3516-4D8F-8E07-AECE70252220}" srcOrd="1" destOrd="0" presId="urn:microsoft.com/office/officeart/2005/8/layout/hierarchy4"/>
    <dgm:cxn modelId="{9EEDA521-7618-4CD1-A510-807D7A770BB4}" type="presParOf" srcId="{B5645679-21DE-4A92-91C8-B839C2F2329B}" destId="{C5B7E032-945F-4995-9DC9-D07D32C78165}" srcOrd="1" destOrd="0" presId="urn:microsoft.com/office/officeart/2005/8/layout/hierarchy4"/>
    <dgm:cxn modelId="{E8276AA9-D0C8-484E-BAA7-02B8F01DF4C4}" type="presParOf" srcId="{B5645679-21DE-4A92-91C8-B839C2F2329B}" destId="{714D91E1-DA8B-420B-8414-5A857F89E87F}" srcOrd="2" destOrd="0" presId="urn:microsoft.com/office/officeart/2005/8/layout/hierarchy4"/>
    <dgm:cxn modelId="{3FF3408C-264F-4C09-B1DF-5F613C7E9BEB}" type="presParOf" srcId="{714D91E1-DA8B-420B-8414-5A857F89E87F}" destId="{EF09E45C-3B01-4FD3-B6B1-C8572D4AEB2C}" srcOrd="0" destOrd="0" presId="urn:microsoft.com/office/officeart/2005/8/layout/hierarchy4"/>
    <dgm:cxn modelId="{8C735D00-BB61-4C2D-8E8F-8D501AE1F6B6}" type="presParOf" srcId="{714D91E1-DA8B-420B-8414-5A857F89E87F}" destId="{9E949795-AD16-4A78-B997-97867E415AFD}" srcOrd="1" destOrd="0" presId="urn:microsoft.com/office/officeart/2005/8/layout/hierarchy4"/>
    <dgm:cxn modelId="{B66F110C-C598-4058-A142-69B299D812FF}" type="presParOf" srcId="{B5645679-21DE-4A92-91C8-B839C2F2329B}" destId="{207E65B1-A493-48C3-8796-E283C36392E6}" srcOrd="3" destOrd="0" presId="urn:microsoft.com/office/officeart/2005/8/layout/hierarchy4"/>
    <dgm:cxn modelId="{68948E59-AB96-44F6-BC95-C4E9E9985704}" type="presParOf" srcId="{B5645679-21DE-4A92-91C8-B839C2F2329B}" destId="{6A5D3ABE-5EBA-495C-BE60-3B5332E8E87B}" srcOrd="4" destOrd="0" presId="urn:microsoft.com/office/officeart/2005/8/layout/hierarchy4"/>
    <dgm:cxn modelId="{B32A7A35-5889-4D7D-9081-B53C9152FD9C}" type="presParOf" srcId="{6A5D3ABE-5EBA-495C-BE60-3B5332E8E87B}" destId="{AB18007C-AED7-48A7-BE55-E910A77C6916}" srcOrd="0" destOrd="0" presId="urn:microsoft.com/office/officeart/2005/8/layout/hierarchy4"/>
    <dgm:cxn modelId="{703EB2E4-D1CD-4738-8508-26AAF947CCD1}" type="presParOf" srcId="{6A5D3ABE-5EBA-495C-BE60-3B5332E8E87B}" destId="{602E01E8-46C8-46B3-98D9-90BD3CB975E8}" srcOrd="1" destOrd="0" presId="urn:microsoft.com/office/officeart/2005/8/layout/hierarchy4"/>
    <dgm:cxn modelId="{E45AF098-8AA7-47F1-A926-E3FE7B4C42EE}" type="presParOf" srcId="{B5645679-21DE-4A92-91C8-B839C2F2329B}" destId="{7F494897-4B82-417E-B380-7D9214F681EB}" srcOrd="5" destOrd="0" presId="urn:microsoft.com/office/officeart/2005/8/layout/hierarchy4"/>
    <dgm:cxn modelId="{B6BD3533-96A3-4510-8528-DF053FA6A85B}" type="presParOf" srcId="{B5645679-21DE-4A92-91C8-B839C2F2329B}" destId="{0F1333AE-FA9B-45CC-B679-FBEB676B38D6}" srcOrd="6" destOrd="0" presId="urn:microsoft.com/office/officeart/2005/8/layout/hierarchy4"/>
    <dgm:cxn modelId="{0E59C735-4D4E-4779-B6F7-4953A88C60B8}" type="presParOf" srcId="{0F1333AE-FA9B-45CC-B679-FBEB676B38D6}" destId="{94E32033-0B0C-4C61-8AAA-3D39D9FF7880}" srcOrd="0" destOrd="0" presId="urn:microsoft.com/office/officeart/2005/8/layout/hierarchy4"/>
    <dgm:cxn modelId="{BDEB03D6-8565-4943-A060-96C337525EBB}" type="presParOf" srcId="{0F1333AE-FA9B-45CC-B679-FBEB676B38D6}" destId="{FBC35EC1-3836-4259-AB2A-A63458A86102}"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E6B5339-C5C4-498A-B67B-AAE8EACDEB28}"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4FADE513-1E97-485A-8E99-9F98D519D23A}">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Importância da análise da confiabilidade de ferramentas utilizadas para estimar AF de adultos;</a:t>
          </a:r>
        </a:p>
      </dgm:t>
    </dgm:pt>
    <dgm:pt modelId="{74EAC278-5BB1-40D4-9FA6-6AA946EFEBA3}" type="parTrans" cxnId="{69E4D4E9-1722-4D03-A4DB-926824287833}">
      <dgm:prSet/>
      <dgm:spPr/>
      <dgm:t>
        <a:bodyPr/>
        <a:lstStyle/>
        <a:p>
          <a:endParaRPr lang="pt-BR"/>
        </a:p>
      </dgm:t>
    </dgm:pt>
    <dgm:pt modelId="{D5F7DC12-111E-45D2-AB67-FDB1915350B3}" type="sibTrans" cxnId="{69E4D4E9-1722-4D03-A4DB-926824287833}">
      <dgm:prSet/>
      <dgm:spPr/>
      <dgm:t>
        <a:bodyPr/>
        <a:lstStyle/>
        <a:p>
          <a:endParaRPr lang="pt-BR"/>
        </a:p>
      </dgm:t>
    </dgm:pt>
    <dgm:pt modelId="{761B031D-1BB2-4AE2-9B85-10D2CCD3E3A7}">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Analisar o impacto de maiores períodos de monitoramento sobre a confiabilidade;</a:t>
          </a:r>
        </a:p>
      </dgm:t>
    </dgm:pt>
    <dgm:pt modelId="{3090C7A7-50A7-4D11-9591-9946A63B6060}" type="parTrans" cxnId="{1C22765C-6889-45A6-ADC6-E82DEB095294}">
      <dgm:prSet/>
      <dgm:spPr/>
      <dgm:t>
        <a:bodyPr/>
        <a:lstStyle/>
        <a:p>
          <a:endParaRPr lang="pt-BR"/>
        </a:p>
      </dgm:t>
    </dgm:pt>
    <dgm:pt modelId="{887AE618-2F19-4E99-8237-BE9F2D92AB50}" type="sibTrans" cxnId="{1C22765C-6889-45A6-ADC6-E82DEB095294}">
      <dgm:prSet/>
      <dgm:spPr/>
      <dgm:t>
        <a:bodyPr/>
        <a:lstStyle/>
        <a:p>
          <a:endParaRPr lang="pt-BR"/>
        </a:p>
      </dgm:t>
    </dgm:pt>
    <dgm:pt modelId="{B444B90D-E012-4456-918A-114AE9A764FF}">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Não basear a confiabilidade somente no ICC;</a:t>
          </a:r>
        </a:p>
      </dgm:t>
    </dgm:pt>
    <dgm:pt modelId="{43D331DB-C04A-41F0-AF9F-8E9E4A6E4C92}" type="parTrans" cxnId="{8A2878D5-1123-4F2B-88AB-C18372B092DF}">
      <dgm:prSet/>
      <dgm:spPr/>
      <dgm:t>
        <a:bodyPr/>
        <a:lstStyle/>
        <a:p>
          <a:endParaRPr lang="pt-BR"/>
        </a:p>
      </dgm:t>
    </dgm:pt>
    <dgm:pt modelId="{72ABE264-562A-4087-886D-8A790FC6412C}" type="sibTrans" cxnId="{8A2878D5-1123-4F2B-88AB-C18372B092DF}">
      <dgm:prSet/>
      <dgm:spPr/>
      <dgm:t>
        <a:bodyPr/>
        <a:lstStyle/>
        <a:p>
          <a:endParaRPr lang="pt-BR"/>
        </a:p>
      </dgm:t>
    </dgm:pt>
    <dgm:pt modelId="{E40A43AE-3C86-473B-8094-03785DE58B26}">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Utilização do EPM em estudos com intervenção, não se baseando somente no teste de hipóteses;</a:t>
          </a:r>
        </a:p>
      </dgm:t>
    </dgm:pt>
    <dgm:pt modelId="{41E62135-C97B-45C6-99E0-C2BC175720DD}" type="parTrans" cxnId="{8FF738EC-79A5-4CBE-B1DC-00F0FC211342}">
      <dgm:prSet/>
      <dgm:spPr/>
      <dgm:t>
        <a:bodyPr/>
        <a:lstStyle/>
        <a:p>
          <a:endParaRPr lang="pt-BR"/>
        </a:p>
      </dgm:t>
    </dgm:pt>
    <dgm:pt modelId="{EFBC8AF4-0297-4ABE-A67A-DF5594E0B5F5}" type="sibTrans" cxnId="{8FF738EC-79A5-4CBE-B1DC-00F0FC211342}">
      <dgm:prSet/>
      <dgm:spPr/>
      <dgm:t>
        <a:bodyPr/>
        <a:lstStyle/>
        <a:p>
          <a:endParaRPr lang="pt-BR"/>
        </a:p>
      </dgm:t>
    </dgm:pt>
    <dgm:pt modelId="{DADB64A3-A0AF-43B8-81B7-5C4A4F39E5BB}">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Utilizar métodos inferenciais que incorporem a incerteza das estimativas, como é o caso do REACT (</a:t>
          </a:r>
          <a:r>
            <a:rPr lang="pt-BR" dirty="0" err="1">
              <a:latin typeface="Times New Roman" panose="02020603050405020304" pitchFamily="18" charset="0"/>
              <a:cs typeface="Times New Roman" panose="02020603050405020304" pitchFamily="18" charset="0"/>
            </a:rPr>
            <a:t>Izbicki</a:t>
          </a:r>
          <a:r>
            <a:rPr lang="pt-BR" dirty="0">
              <a:latin typeface="Times New Roman" panose="02020603050405020304" pitchFamily="18" charset="0"/>
              <a:cs typeface="Times New Roman" panose="02020603050405020304" pitchFamily="18" charset="0"/>
            </a:rPr>
            <a:t> et al., 2023);</a:t>
          </a:r>
        </a:p>
      </dgm:t>
    </dgm:pt>
    <dgm:pt modelId="{C19884E6-6898-4BB3-B0EB-01124C4BC064}" type="parTrans" cxnId="{6288AD13-B083-4D4C-9A42-CCFC0B846BC7}">
      <dgm:prSet/>
      <dgm:spPr/>
      <dgm:t>
        <a:bodyPr/>
        <a:lstStyle/>
        <a:p>
          <a:endParaRPr lang="pt-BR"/>
        </a:p>
      </dgm:t>
    </dgm:pt>
    <dgm:pt modelId="{C60096FB-FBD8-47DD-86F3-3312B8251A7A}" type="sibTrans" cxnId="{6288AD13-B083-4D4C-9A42-CCFC0B846BC7}">
      <dgm:prSet/>
      <dgm:spPr/>
      <dgm:t>
        <a:bodyPr/>
        <a:lstStyle/>
        <a:p>
          <a:endParaRPr lang="pt-BR"/>
        </a:p>
      </dgm:t>
    </dgm:pt>
    <dgm:pt modelId="{5B062888-31B7-479F-AE4E-F23648AF5096}">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Desenvolvimento de pontos de corte para intensidade de AF especificamente para smartphones;</a:t>
          </a:r>
        </a:p>
      </dgm:t>
    </dgm:pt>
    <dgm:pt modelId="{BCAD38D8-D48E-40D8-AB71-CB062FBFBD33}" type="parTrans" cxnId="{2BB0CDC3-FEA5-4BBC-8B43-E9DF2831231C}">
      <dgm:prSet/>
      <dgm:spPr/>
      <dgm:t>
        <a:bodyPr/>
        <a:lstStyle/>
        <a:p>
          <a:endParaRPr lang="pt-BR"/>
        </a:p>
      </dgm:t>
    </dgm:pt>
    <dgm:pt modelId="{02DE2952-45DA-48E4-9879-5C2A5E029E13}" type="sibTrans" cxnId="{2BB0CDC3-FEA5-4BBC-8B43-E9DF2831231C}">
      <dgm:prSet/>
      <dgm:spPr/>
      <dgm:t>
        <a:bodyPr/>
        <a:lstStyle/>
        <a:p>
          <a:endParaRPr lang="pt-BR"/>
        </a:p>
      </dgm:t>
    </dgm:pt>
    <dgm:pt modelId="{039162DC-E9D8-43FD-8986-537C4563D4E9}">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Recomenda-se a operacionalização da AF como uma variável latente;</a:t>
          </a:r>
        </a:p>
      </dgm:t>
    </dgm:pt>
    <dgm:pt modelId="{AD5B6969-C791-4661-9FED-B6DF286EF130}" type="parTrans" cxnId="{FD457236-CB15-4F90-8847-284E603F4EA8}">
      <dgm:prSet/>
      <dgm:spPr/>
      <dgm:t>
        <a:bodyPr/>
        <a:lstStyle/>
        <a:p>
          <a:endParaRPr lang="pt-BR"/>
        </a:p>
      </dgm:t>
    </dgm:pt>
    <dgm:pt modelId="{9DB56EC0-1E05-484E-B7A8-9D7A67FD4D28}" type="sibTrans" cxnId="{FD457236-CB15-4F90-8847-284E603F4EA8}">
      <dgm:prSet/>
      <dgm:spPr/>
      <dgm:t>
        <a:bodyPr/>
        <a:lstStyle/>
        <a:p>
          <a:endParaRPr lang="pt-BR"/>
        </a:p>
      </dgm:t>
    </dgm:pt>
    <dgm:pt modelId="{EBE242F5-7CCB-49D2-BF2E-5457D50086F1}">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Replicação do presente estudo com maiores períodos de monitoramento, diferentes períodos do ano, com outros atributos da AF. </a:t>
          </a:r>
        </a:p>
      </dgm:t>
    </dgm:pt>
    <dgm:pt modelId="{961925C8-9D20-416B-9A5F-D25CB112EE68}" type="parTrans" cxnId="{6173AFB6-1C7A-46FB-9613-D86FB2B486EA}">
      <dgm:prSet/>
      <dgm:spPr/>
      <dgm:t>
        <a:bodyPr/>
        <a:lstStyle/>
        <a:p>
          <a:endParaRPr lang="pt-BR"/>
        </a:p>
      </dgm:t>
    </dgm:pt>
    <dgm:pt modelId="{84B239DB-5110-412D-AB0F-4A42907C919D}" type="sibTrans" cxnId="{6173AFB6-1C7A-46FB-9613-D86FB2B486EA}">
      <dgm:prSet/>
      <dgm:spPr/>
      <dgm:t>
        <a:bodyPr/>
        <a:lstStyle/>
        <a:p>
          <a:endParaRPr lang="pt-BR"/>
        </a:p>
      </dgm:t>
    </dgm:pt>
    <dgm:pt modelId="{AAF70292-CC34-4643-A917-AB4F45309B6C}" type="pres">
      <dgm:prSet presAssocID="{1E6B5339-C5C4-498A-B67B-AAE8EACDEB28}" presName="linear" presStyleCnt="0">
        <dgm:presLayoutVars>
          <dgm:animLvl val="lvl"/>
          <dgm:resizeHandles val="exact"/>
        </dgm:presLayoutVars>
      </dgm:prSet>
      <dgm:spPr/>
    </dgm:pt>
    <dgm:pt modelId="{62CEB869-108B-4CFC-9821-B5249B5ACFAD}" type="pres">
      <dgm:prSet presAssocID="{4FADE513-1E97-485A-8E99-9F98D519D23A}" presName="parentText" presStyleLbl="node1" presStyleIdx="0" presStyleCnt="8">
        <dgm:presLayoutVars>
          <dgm:chMax val="0"/>
          <dgm:bulletEnabled val="1"/>
        </dgm:presLayoutVars>
      </dgm:prSet>
      <dgm:spPr/>
    </dgm:pt>
    <dgm:pt modelId="{62C19C5E-C388-429A-B437-6E47D0C32771}" type="pres">
      <dgm:prSet presAssocID="{D5F7DC12-111E-45D2-AB67-FDB1915350B3}" presName="spacer" presStyleCnt="0"/>
      <dgm:spPr/>
    </dgm:pt>
    <dgm:pt modelId="{05E0BCCC-9E7F-4B78-9882-041CE52D3D09}" type="pres">
      <dgm:prSet presAssocID="{761B031D-1BB2-4AE2-9B85-10D2CCD3E3A7}" presName="parentText" presStyleLbl="node1" presStyleIdx="1" presStyleCnt="8">
        <dgm:presLayoutVars>
          <dgm:chMax val="0"/>
          <dgm:bulletEnabled val="1"/>
        </dgm:presLayoutVars>
      </dgm:prSet>
      <dgm:spPr/>
    </dgm:pt>
    <dgm:pt modelId="{C9853043-DE85-4AA7-8E87-FB221682082C}" type="pres">
      <dgm:prSet presAssocID="{887AE618-2F19-4E99-8237-BE9F2D92AB50}" presName="spacer" presStyleCnt="0"/>
      <dgm:spPr/>
    </dgm:pt>
    <dgm:pt modelId="{54E23869-C727-4239-9764-30BC0BF715E8}" type="pres">
      <dgm:prSet presAssocID="{B444B90D-E012-4456-918A-114AE9A764FF}" presName="parentText" presStyleLbl="node1" presStyleIdx="2" presStyleCnt="8">
        <dgm:presLayoutVars>
          <dgm:chMax val="0"/>
          <dgm:bulletEnabled val="1"/>
        </dgm:presLayoutVars>
      </dgm:prSet>
      <dgm:spPr/>
    </dgm:pt>
    <dgm:pt modelId="{05733189-B80A-4922-8DEF-D06ACE0CD1C1}" type="pres">
      <dgm:prSet presAssocID="{72ABE264-562A-4087-886D-8A790FC6412C}" presName="spacer" presStyleCnt="0"/>
      <dgm:spPr/>
    </dgm:pt>
    <dgm:pt modelId="{CF3EEBCC-AC67-44D6-A4A7-9EE67FA10C56}" type="pres">
      <dgm:prSet presAssocID="{E40A43AE-3C86-473B-8094-03785DE58B26}" presName="parentText" presStyleLbl="node1" presStyleIdx="3" presStyleCnt="8">
        <dgm:presLayoutVars>
          <dgm:chMax val="0"/>
          <dgm:bulletEnabled val="1"/>
        </dgm:presLayoutVars>
      </dgm:prSet>
      <dgm:spPr/>
    </dgm:pt>
    <dgm:pt modelId="{7894C165-065F-44E7-8F55-8E69E2E4F4C8}" type="pres">
      <dgm:prSet presAssocID="{EFBC8AF4-0297-4ABE-A67A-DF5594E0B5F5}" presName="spacer" presStyleCnt="0"/>
      <dgm:spPr/>
    </dgm:pt>
    <dgm:pt modelId="{13FF2AE9-14EC-4BF6-A5A1-72FA8782EF0F}" type="pres">
      <dgm:prSet presAssocID="{DADB64A3-A0AF-43B8-81B7-5C4A4F39E5BB}" presName="parentText" presStyleLbl="node1" presStyleIdx="4" presStyleCnt="8">
        <dgm:presLayoutVars>
          <dgm:chMax val="0"/>
          <dgm:bulletEnabled val="1"/>
        </dgm:presLayoutVars>
      </dgm:prSet>
      <dgm:spPr/>
    </dgm:pt>
    <dgm:pt modelId="{3B95DC02-1C63-4E8E-AAAD-6D130644195D}" type="pres">
      <dgm:prSet presAssocID="{C60096FB-FBD8-47DD-86F3-3312B8251A7A}" presName="spacer" presStyleCnt="0"/>
      <dgm:spPr/>
    </dgm:pt>
    <dgm:pt modelId="{0A2E0475-2071-424A-9384-8336E9EAADA4}" type="pres">
      <dgm:prSet presAssocID="{5B062888-31B7-479F-AE4E-F23648AF5096}" presName="parentText" presStyleLbl="node1" presStyleIdx="5" presStyleCnt="8">
        <dgm:presLayoutVars>
          <dgm:chMax val="0"/>
          <dgm:bulletEnabled val="1"/>
        </dgm:presLayoutVars>
      </dgm:prSet>
      <dgm:spPr/>
    </dgm:pt>
    <dgm:pt modelId="{53454111-CFDE-4BFD-94A7-711C5E9AE867}" type="pres">
      <dgm:prSet presAssocID="{02DE2952-45DA-48E4-9879-5C2A5E029E13}" presName="spacer" presStyleCnt="0"/>
      <dgm:spPr/>
    </dgm:pt>
    <dgm:pt modelId="{DDF9836B-E0B4-4DAF-8034-FCC2EFB7EAC5}" type="pres">
      <dgm:prSet presAssocID="{039162DC-E9D8-43FD-8986-537C4563D4E9}" presName="parentText" presStyleLbl="node1" presStyleIdx="6" presStyleCnt="8">
        <dgm:presLayoutVars>
          <dgm:chMax val="0"/>
          <dgm:bulletEnabled val="1"/>
        </dgm:presLayoutVars>
      </dgm:prSet>
      <dgm:spPr/>
    </dgm:pt>
    <dgm:pt modelId="{02C864F9-9B8A-444E-9597-0EBE4A64AD48}" type="pres">
      <dgm:prSet presAssocID="{9DB56EC0-1E05-484E-B7A8-9D7A67FD4D28}" presName="spacer" presStyleCnt="0"/>
      <dgm:spPr/>
    </dgm:pt>
    <dgm:pt modelId="{B8525DD5-7248-44D1-A42A-18E05AC0365F}" type="pres">
      <dgm:prSet presAssocID="{EBE242F5-7CCB-49D2-BF2E-5457D50086F1}" presName="parentText" presStyleLbl="node1" presStyleIdx="7" presStyleCnt="8">
        <dgm:presLayoutVars>
          <dgm:chMax val="0"/>
          <dgm:bulletEnabled val="1"/>
        </dgm:presLayoutVars>
      </dgm:prSet>
      <dgm:spPr/>
    </dgm:pt>
  </dgm:ptLst>
  <dgm:cxnLst>
    <dgm:cxn modelId="{6288AD13-B083-4D4C-9A42-CCFC0B846BC7}" srcId="{1E6B5339-C5C4-498A-B67B-AAE8EACDEB28}" destId="{DADB64A3-A0AF-43B8-81B7-5C4A4F39E5BB}" srcOrd="4" destOrd="0" parTransId="{C19884E6-6898-4BB3-B0EB-01124C4BC064}" sibTransId="{C60096FB-FBD8-47DD-86F3-3312B8251A7A}"/>
    <dgm:cxn modelId="{6A609C1C-C967-4A3A-91FF-EA3C6BF5B1EE}" type="presOf" srcId="{EBE242F5-7CCB-49D2-BF2E-5457D50086F1}" destId="{B8525DD5-7248-44D1-A42A-18E05AC0365F}" srcOrd="0" destOrd="0" presId="urn:microsoft.com/office/officeart/2005/8/layout/vList2"/>
    <dgm:cxn modelId="{FD457236-CB15-4F90-8847-284E603F4EA8}" srcId="{1E6B5339-C5C4-498A-B67B-AAE8EACDEB28}" destId="{039162DC-E9D8-43FD-8986-537C4563D4E9}" srcOrd="6" destOrd="0" parTransId="{AD5B6969-C791-4661-9FED-B6DF286EF130}" sibTransId="{9DB56EC0-1E05-484E-B7A8-9D7A67FD4D28}"/>
    <dgm:cxn modelId="{11B9AE3F-FC7B-455A-AA00-F50A6343FA4D}" type="presOf" srcId="{1E6B5339-C5C4-498A-B67B-AAE8EACDEB28}" destId="{AAF70292-CC34-4643-A917-AB4F45309B6C}" srcOrd="0" destOrd="0" presId="urn:microsoft.com/office/officeart/2005/8/layout/vList2"/>
    <dgm:cxn modelId="{6F7F755C-3525-4EA0-BA4A-BB8A0FBD414F}" type="presOf" srcId="{B444B90D-E012-4456-918A-114AE9A764FF}" destId="{54E23869-C727-4239-9764-30BC0BF715E8}" srcOrd="0" destOrd="0" presId="urn:microsoft.com/office/officeart/2005/8/layout/vList2"/>
    <dgm:cxn modelId="{1C22765C-6889-45A6-ADC6-E82DEB095294}" srcId="{1E6B5339-C5C4-498A-B67B-AAE8EACDEB28}" destId="{761B031D-1BB2-4AE2-9B85-10D2CCD3E3A7}" srcOrd="1" destOrd="0" parTransId="{3090C7A7-50A7-4D11-9591-9946A63B6060}" sibTransId="{887AE618-2F19-4E99-8237-BE9F2D92AB50}"/>
    <dgm:cxn modelId="{9A733341-0AF4-4BB7-9BD5-D08431419968}" type="presOf" srcId="{E40A43AE-3C86-473B-8094-03785DE58B26}" destId="{CF3EEBCC-AC67-44D6-A4A7-9EE67FA10C56}" srcOrd="0" destOrd="0" presId="urn:microsoft.com/office/officeart/2005/8/layout/vList2"/>
    <dgm:cxn modelId="{BC571944-32B9-45EA-8BE5-4F0A24C04E68}" type="presOf" srcId="{039162DC-E9D8-43FD-8986-537C4563D4E9}" destId="{DDF9836B-E0B4-4DAF-8034-FCC2EFB7EAC5}" srcOrd="0" destOrd="0" presId="urn:microsoft.com/office/officeart/2005/8/layout/vList2"/>
    <dgm:cxn modelId="{22C2B96F-6FB6-44D0-BB0F-B21D4D2DFC72}" type="presOf" srcId="{761B031D-1BB2-4AE2-9B85-10D2CCD3E3A7}" destId="{05E0BCCC-9E7F-4B78-9882-041CE52D3D09}" srcOrd="0" destOrd="0" presId="urn:microsoft.com/office/officeart/2005/8/layout/vList2"/>
    <dgm:cxn modelId="{264FB3AF-7487-4746-A139-914AC0A58F22}" type="presOf" srcId="{DADB64A3-A0AF-43B8-81B7-5C4A4F39E5BB}" destId="{13FF2AE9-14EC-4BF6-A5A1-72FA8782EF0F}" srcOrd="0" destOrd="0" presId="urn:microsoft.com/office/officeart/2005/8/layout/vList2"/>
    <dgm:cxn modelId="{6173AFB6-1C7A-46FB-9613-D86FB2B486EA}" srcId="{1E6B5339-C5C4-498A-B67B-AAE8EACDEB28}" destId="{EBE242F5-7CCB-49D2-BF2E-5457D50086F1}" srcOrd="7" destOrd="0" parTransId="{961925C8-9D20-416B-9A5F-D25CB112EE68}" sibTransId="{84B239DB-5110-412D-AB0F-4A42907C919D}"/>
    <dgm:cxn modelId="{BD4020BA-C6D1-4ABE-8094-88F535158C0E}" type="presOf" srcId="{4FADE513-1E97-485A-8E99-9F98D519D23A}" destId="{62CEB869-108B-4CFC-9821-B5249B5ACFAD}" srcOrd="0" destOrd="0" presId="urn:microsoft.com/office/officeart/2005/8/layout/vList2"/>
    <dgm:cxn modelId="{27F41AC1-75DA-4AAC-B32B-D3388C0C88C3}" type="presOf" srcId="{5B062888-31B7-479F-AE4E-F23648AF5096}" destId="{0A2E0475-2071-424A-9384-8336E9EAADA4}" srcOrd="0" destOrd="0" presId="urn:microsoft.com/office/officeart/2005/8/layout/vList2"/>
    <dgm:cxn modelId="{2BB0CDC3-FEA5-4BBC-8B43-E9DF2831231C}" srcId="{1E6B5339-C5C4-498A-B67B-AAE8EACDEB28}" destId="{5B062888-31B7-479F-AE4E-F23648AF5096}" srcOrd="5" destOrd="0" parTransId="{BCAD38D8-D48E-40D8-AB71-CB062FBFBD33}" sibTransId="{02DE2952-45DA-48E4-9879-5C2A5E029E13}"/>
    <dgm:cxn modelId="{8A2878D5-1123-4F2B-88AB-C18372B092DF}" srcId="{1E6B5339-C5C4-498A-B67B-AAE8EACDEB28}" destId="{B444B90D-E012-4456-918A-114AE9A764FF}" srcOrd="2" destOrd="0" parTransId="{43D331DB-C04A-41F0-AF9F-8E9E4A6E4C92}" sibTransId="{72ABE264-562A-4087-886D-8A790FC6412C}"/>
    <dgm:cxn modelId="{69E4D4E9-1722-4D03-A4DB-926824287833}" srcId="{1E6B5339-C5C4-498A-B67B-AAE8EACDEB28}" destId="{4FADE513-1E97-485A-8E99-9F98D519D23A}" srcOrd="0" destOrd="0" parTransId="{74EAC278-5BB1-40D4-9FA6-6AA946EFEBA3}" sibTransId="{D5F7DC12-111E-45D2-AB67-FDB1915350B3}"/>
    <dgm:cxn modelId="{8FF738EC-79A5-4CBE-B1DC-00F0FC211342}" srcId="{1E6B5339-C5C4-498A-B67B-AAE8EACDEB28}" destId="{E40A43AE-3C86-473B-8094-03785DE58B26}" srcOrd="3" destOrd="0" parTransId="{41E62135-C97B-45C6-99E0-C2BC175720DD}" sibTransId="{EFBC8AF4-0297-4ABE-A67A-DF5594E0B5F5}"/>
    <dgm:cxn modelId="{23E30505-30D5-4110-BD0A-39844F746EA2}" type="presParOf" srcId="{AAF70292-CC34-4643-A917-AB4F45309B6C}" destId="{62CEB869-108B-4CFC-9821-B5249B5ACFAD}" srcOrd="0" destOrd="0" presId="urn:microsoft.com/office/officeart/2005/8/layout/vList2"/>
    <dgm:cxn modelId="{94BEE556-BB35-4433-B768-E9CAB7DC1468}" type="presParOf" srcId="{AAF70292-CC34-4643-A917-AB4F45309B6C}" destId="{62C19C5E-C388-429A-B437-6E47D0C32771}" srcOrd="1" destOrd="0" presId="urn:microsoft.com/office/officeart/2005/8/layout/vList2"/>
    <dgm:cxn modelId="{082A3B46-B40B-4D43-83E0-3D8CDCADB898}" type="presParOf" srcId="{AAF70292-CC34-4643-A917-AB4F45309B6C}" destId="{05E0BCCC-9E7F-4B78-9882-041CE52D3D09}" srcOrd="2" destOrd="0" presId="urn:microsoft.com/office/officeart/2005/8/layout/vList2"/>
    <dgm:cxn modelId="{54EF7FF1-EBDA-4CF4-9038-ED973796A871}" type="presParOf" srcId="{AAF70292-CC34-4643-A917-AB4F45309B6C}" destId="{C9853043-DE85-4AA7-8E87-FB221682082C}" srcOrd="3" destOrd="0" presId="urn:microsoft.com/office/officeart/2005/8/layout/vList2"/>
    <dgm:cxn modelId="{22923CA3-0B4C-46CB-BF4B-943287669E16}" type="presParOf" srcId="{AAF70292-CC34-4643-A917-AB4F45309B6C}" destId="{54E23869-C727-4239-9764-30BC0BF715E8}" srcOrd="4" destOrd="0" presId="urn:microsoft.com/office/officeart/2005/8/layout/vList2"/>
    <dgm:cxn modelId="{C39D966C-BE86-4883-B4B2-3B61720EC662}" type="presParOf" srcId="{AAF70292-CC34-4643-A917-AB4F45309B6C}" destId="{05733189-B80A-4922-8DEF-D06ACE0CD1C1}" srcOrd="5" destOrd="0" presId="urn:microsoft.com/office/officeart/2005/8/layout/vList2"/>
    <dgm:cxn modelId="{8D457686-7767-4FEB-9418-24EB7BC792C0}" type="presParOf" srcId="{AAF70292-CC34-4643-A917-AB4F45309B6C}" destId="{CF3EEBCC-AC67-44D6-A4A7-9EE67FA10C56}" srcOrd="6" destOrd="0" presId="urn:microsoft.com/office/officeart/2005/8/layout/vList2"/>
    <dgm:cxn modelId="{275F1258-776D-4D3B-A07F-F0A2B1134D7F}" type="presParOf" srcId="{AAF70292-CC34-4643-A917-AB4F45309B6C}" destId="{7894C165-065F-44E7-8F55-8E69E2E4F4C8}" srcOrd="7" destOrd="0" presId="urn:microsoft.com/office/officeart/2005/8/layout/vList2"/>
    <dgm:cxn modelId="{F2193536-DF45-4A6F-A435-797C353C3C22}" type="presParOf" srcId="{AAF70292-CC34-4643-A917-AB4F45309B6C}" destId="{13FF2AE9-14EC-4BF6-A5A1-72FA8782EF0F}" srcOrd="8" destOrd="0" presId="urn:microsoft.com/office/officeart/2005/8/layout/vList2"/>
    <dgm:cxn modelId="{672681BD-73EC-444C-8FDE-1B141724C080}" type="presParOf" srcId="{AAF70292-CC34-4643-A917-AB4F45309B6C}" destId="{3B95DC02-1C63-4E8E-AAAD-6D130644195D}" srcOrd="9" destOrd="0" presId="urn:microsoft.com/office/officeart/2005/8/layout/vList2"/>
    <dgm:cxn modelId="{5A9784FD-ABB9-4162-9982-32C7010577E6}" type="presParOf" srcId="{AAF70292-CC34-4643-A917-AB4F45309B6C}" destId="{0A2E0475-2071-424A-9384-8336E9EAADA4}" srcOrd="10" destOrd="0" presId="urn:microsoft.com/office/officeart/2005/8/layout/vList2"/>
    <dgm:cxn modelId="{D6BE0D3D-364C-48B1-9F18-C091EE065DE5}" type="presParOf" srcId="{AAF70292-CC34-4643-A917-AB4F45309B6C}" destId="{53454111-CFDE-4BFD-94A7-711C5E9AE867}" srcOrd="11" destOrd="0" presId="urn:microsoft.com/office/officeart/2005/8/layout/vList2"/>
    <dgm:cxn modelId="{8DD4662C-8F81-47DE-A1C4-10A5BACE0BCA}" type="presParOf" srcId="{AAF70292-CC34-4643-A917-AB4F45309B6C}" destId="{DDF9836B-E0B4-4DAF-8034-FCC2EFB7EAC5}" srcOrd="12" destOrd="0" presId="urn:microsoft.com/office/officeart/2005/8/layout/vList2"/>
    <dgm:cxn modelId="{E48F47B1-8FCD-4F3C-8286-E27E08ECFD53}" type="presParOf" srcId="{AAF70292-CC34-4643-A917-AB4F45309B6C}" destId="{02C864F9-9B8A-444E-9597-0EBE4A64AD48}" srcOrd="13" destOrd="0" presId="urn:microsoft.com/office/officeart/2005/8/layout/vList2"/>
    <dgm:cxn modelId="{0E9A8135-E9E5-4CF2-A43B-E2649259EF36}" type="presParOf" srcId="{AAF70292-CC34-4643-A917-AB4F45309B6C}" destId="{B8525DD5-7248-44D1-A42A-18E05AC0365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30FB4D7-313C-4992-8EA5-3B8DDF9331B6}"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725FBACF-327E-4BD2-B6A4-009E6484990A}">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Exceto para caminhada, inexiste um erro sistemático associado às estimativas;</a:t>
          </a:r>
        </a:p>
      </dgm:t>
    </dgm:pt>
    <dgm:pt modelId="{10FB529E-0C5C-48F9-9B28-ABC0AF7BBFC4}" type="parTrans" cxnId="{EA33E9B2-8715-4179-936D-5153144B0ABA}">
      <dgm:prSet/>
      <dgm:spPr/>
      <dgm:t>
        <a:bodyPr/>
        <a:lstStyle/>
        <a:p>
          <a:endParaRPr lang="pt-BR"/>
        </a:p>
      </dgm:t>
    </dgm:pt>
    <dgm:pt modelId="{B7600DE4-490E-491F-959E-85F3A89CA1E2}" type="sibTrans" cxnId="{EA33E9B2-8715-4179-936D-5153144B0ABA}">
      <dgm:prSet/>
      <dgm:spPr/>
      <dgm:t>
        <a:bodyPr/>
        <a:lstStyle/>
        <a:p>
          <a:endParaRPr lang="pt-BR"/>
        </a:p>
      </dgm:t>
    </dgm:pt>
    <dgm:pt modelId="{091B7CFD-2DE8-460A-867B-EA03996B4503}">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O IPAQ e o smartphone fornecem estimativas de minutos de AF de confiabilidade moderada à excelente, porém de alto EPM quando baseadas em duas semanas;</a:t>
          </a:r>
        </a:p>
      </dgm:t>
    </dgm:pt>
    <dgm:pt modelId="{E36E4EA7-7D71-4DD6-9A33-3001A2C746FF}" type="parTrans" cxnId="{140826CB-1261-492C-B820-5260E9097D12}">
      <dgm:prSet/>
      <dgm:spPr/>
      <dgm:t>
        <a:bodyPr/>
        <a:lstStyle/>
        <a:p>
          <a:endParaRPr lang="pt-BR"/>
        </a:p>
      </dgm:t>
    </dgm:pt>
    <dgm:pt modelId="{08ECDDA6-1DDF-4B3E-B610-1F7AF2190A42}" type="sibTrans" cxnId="{140826CB-1261-492C-B820-5260E9097D12}">
      <dgm:prSet/>
      <dgm:spPr/>
      <dgm:t>
        <a:bodyPr/>
        <a:lstStyle/>
        <a:p>
          <a:endParaRPr lang="pt-BR"/>
        </a:p>
      </dgm:t>
    </dgm:pt>
    <dgm:pt modelId="{F44B81E1-BFD7-4CC7-A552-900C0F1022DC}">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Estimativas são mais confiáveis quando baseadas na média aritmética do que nas estimativas individuais;</a:t>
          </a:r>
        </a:p>
      </dgm:t>
    </dgm:pt>
    <dgm:pt modelId="{81EAC4B0-169C-4559-BD71-E5241BCFB81D}" type="parTrans" cxnId="{B6CAC69A-2E72-495C-BC38-74DEEDFA1C62}">
      <dgm:prSet/>
      <dgm:spPr/>
      <dgm:t>
        <a:bodyPr/>
        <a:lstStyle/>
        <a:p>
          <a:endParaRPr lang="pt-BR"/>
        </a:p>
      </dgm:t>
    </dgm:pt>
    <dgm:pt modelId="{B6CBD83C-CFE2-4D5A-B5E4-EE6665E0FE2E}" type="sibTrans" cxnId="{B6CAC69A-2E72-495C-BC38-74DEEDFA1C62}">
      <dgm:prSet/>
      <dgm:spPr/>
      <dgm:t>
        <a:bodyPr/>
        <a:lstStyle/>
        <a:p>
          <a:endParaRPr lang="pt-BR"/>
        </a:p>
      </dgm:t>
    </dgm:pt>
    <dgm:pt modelId="{B5377DA1-82A1-470C-B1A8-9C04A01D8EF6}">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Apesar de um período de monitoramento superior á uma semana não ter gerado um aumento expressivo no ICC, gerou uma redução no EPM de todas estimativas, sobretudo se baseando na média aritmética;</a:t>
          </a:r>
        </a:p>
      </dgm:t>
    </dgm:pt>
    <dgm:pt modelId="{7317F678-B53F-414B-8A6B-602CBC5B1B06}" type="parTrans" cxnId="{6EA1A332-5174-4E5F-85DD-162A265C1CB3}">
      <dgm:prSet/>
      <dgm:spPr/>
      <dgm:t>
        <a:bodyPr/>
        <a:lstStyle/>
        <a:p>
          <a:endParaRPr lang="pt-BR"/>
        </a:p>
      </dgm:t>
    </dgm:pt>
    <dgm:pt modelId="{9ED355BE-5838-4908-A0C5-51C00D647643}" type="sibTrans" cxnId="{6EA1A332-5174-4E5F-85DD-162A265C1CB3}">
      <dgm:prSet/>
      <dgm:spPr/>
      <dgm:t>
        <a:bodyPr/>
        <a:lstStyle/>
        <a:p>
          <a:endParaRPr lang="pt-BR"/>
        </a:p>
      </dgm:t>
    </dgm:pt>
    <dgm:pt modelId="{9EE6FAEC-CAC8-4D10-814E-376DD183594A}">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Quanto menor a confiabilidade teste-reteste das estimativas, maior o nível de imprecisão destas. </a:t>
          </a:r>
        </a:p>
      </dgm:t>
    </dgm:pt>
    <dgm:pt modelId="{31BA0F1C-C3CE-4943-99A0-DB6365919EC4}" type="parTrans" cxnId="{0C3EE098-5B15-4AD2-A44B-53F561C49BE7}">
      <dgm:prSet/>
      <dgm:spPr/>
      <dgm:t>
        <a:bodyPr/>
        <a:lstStyle/>
        <a:p>
          <a:endParaRPr lang="pt-BR"/>
        </a:p>
      </dgm:t>
    </dgm:pt>
    <dgm:pt modelId="{62CFF91B-F762-495D-AB4B-3CA0AAAE8E18}" type="sibTrans" cxnId="{0C3EE098-5B15-4AD2-A44B-53F561C49BE7}">
      <dgm:prSet/>
      <dgm:spPr/>
      <dgm:t>
        <a:bodyPr/>
        <a:lstStyle/>
        <a:p>
          <a:endParaRPr lang="pt-BR"/>
        </a:p>
      </dgm:t>
    </dgm:pt>
    <dgm:pt modelId="{D6C977F8-5FE6-46BA-AA34-333C83D22AD5}" type="pres">
      <dgm:prSet presAssocID="{C30FB4D7-313C-4992-8EA5-3B8DDF9331B6}" presName="linear" presStyleCnt="0">
        <dgm:presLayoutVars>
          <dgm:animLvl val="lvl"/>
          <dgm:resizeHandles val="exact"/>
        </dgm:presLayoutVars>
      </dgm:prSet>
      <dgm:spPr/>
    </dgm:pt>
    <dgm:pt modelId="{B52F9895-5927-400E-807D-DEE5B2F81553}" type="pres">
      <dgm:prSet presAssocID="{725FBACF-327E-4BD2-B6A4-009E6484990A}" presName="parentText" presStyleLbl="node1" presStyleIdx="0" presStyleCnt="5">
        <dgm:presLayoutVars>
          <dgm:chMax val="0"/>
          <dgm:bulletEnabled val="1"/>
        </dgm:presLayoutVars>
      </dgm:prSet>
      <dgm:spPr/>
    </dgm:pt>
    <dgm:pt modelId="{46CD5F7B-1036-46D3-B2CA-4C814C23C125}" type="pres">
      <dgm:prSet presAssocID="{B7600DE4-490E-491F-959E-85F3A89CA1E2}" presName="spacer" presStyleCnt="0"/>
      <dgm:spPr/>
    </dgm:pt>
    <dgm:pt modelId="{9823C31F-FDDC-46D4-A04F-48AF72DAA61C}" type="pres">
      <dgm:prSet presAssocID="{091B7CFD-2DE8-460A-867B-EA03996B4503}" presName="parentText" presStyleLbl="node1" presStyleIdx="1" presStyleCnt="5">
        <dgm:presLayoutVars>
          <dgm:chMax val="0"/>
          <dgm:bulletEnabled val="1"/>
        </dgm:presLayoutVars>
      </dgm:prSet>
      <dgm:spPr/>
    </dgm:pt>
    <dgm:pt modelId="{BF18E3E5-9F8A-476E-99D0-468E2DE21A20}" type="pres">
      <dgm:prSet presAssocID="{08ECDDA6-1DDF-4B3E-B610-1F7AF2190A42}" presName="spacer" presStyleCnt="0"/>
      <dgm:spPr/>
    </dgm:pt>
    <dgm:pt modelId="{8FFABC09-AFAB-4692-9CB0-38674935FB44}" type="pres">
      <dgm:prSet presAssocID="{F44B81E1-BFD7-4CC7-A552-900C0F1022DC}" presName="parentText" presStyleLbl="node1" presStyleIdx="2" presStyleCnt="5">
        <dgm:presLayoutVars>
          <dgm:chMax val="0"/>
          <dgm:bulletEnabled val="1"/>
        </dgm:presLayoutVars>
      </dgm:prSet>
      <dgm:spPr/>
    </dgm:pt>
    <dgm:pt modelId="{2970A77F-5DA2-4ADC-82F3-FC7652A57978}" type="pres">
      <dgm:prSet presAssocID="{B6CBD83C-CFE2-4D5A-B5E4-EE6665E0FE2E}" presName="spacer" presStyleCnt="0"/>
      <dgm:spPr/>
    </dgm:pt>
    <dgm:pt modelId="{49E231FF-CAFB-4FDC-A50C-EC7E2925340A}" type="pres">
      <dgm:prSet presAssocID="{B5377DA1-82A1-470C-B1A8-9C04A01D8EF6}" presName="parentText" presStyleLbl="node1" presStyleIdx="3" presStyleCnt="5">
        <dgm:presLayoutVars>
          <dgm:chMax val="0"/>
          <dgm:bulletEnabled val="1"/>
        </dgm:presLayoutVars>
      </dgm:prSet>
      <dgm:spPr/>
    </dgm:pt>
    <dgm:pt modelId="{86DAE32F-9917-4EFC-9104-C79D41E8B5B8}" type="pres">
      <dgm:prSet presAssocID="{9ED355BE-5838-4908-A0C5-51C00D647643}" presName="spacer" presStyleCnt="0"/>
      <dgm:spPr/>
    </dgm:pt>
    <dgm:pt modelId="{51B875C7-A157-4EED-8F88-168A141C8955}" type="pres">
      <dgm:prSet presAssocID="{9EE6FAEC-CAC8-4D10-814E-376DD183594A}" presName="parentText" presStyleLbl="node1" presStyleIdx="4" presStyleCnt="5">
        <dgm:presLayoutVars>
          <dgm:chMax val="0"/>
          <dgm:bulletEnabled val="1"/>
        </dgm:presLayoutVars>
      </dgm:prSet>
      <dgm:spPr/>
    </dgm:pt>
  </dgm:ptLst>
  <dgm:cxnLst>
    <dgm:cxn modelId="{B0F34107-CA8D-4BBE-BFD5-859184C42AA3}" type="presOf" srcId="{F44B81E1-BFD7-4CC7-A552-900C0F1022DC}" destId="{8FFABC09-AFAB-4692-9CB0-38674935FB44}" srcOrd="0" destOrd="0" presId="urn:microsoft.com/office/officeart/2005/8/layout/vList2"/>
    <dgm:cxn modelId="{6EA1A332-5174-4E5F-85DD-162A265C1CB3}" srcId="{C30FB4D7-313C-4992-8EA5-3B8DDF9331B6}" destId="{B5377DA1-82A1-470C-B1A8-9C04A01D8EF6}" srcOrd="3" destOrd="0" parTransId="{7317F678-B53F-414B-8A6B-602CBC5B1B06}" sibTransId="{9ED355BE-5838-4908-A0C5-51C00D647643}"/>
    <dgm:cxn modelId="{D74EF439-4E33-421C-99BC-F1AB6E700389}" type="presOf" srcId="{725FBACF-327E-4BD2-B6A4-009E6484990A}" destId="{B52F9895-5927-400E-807D-DEE5B2F81553}" srcOrd="0" destOrd="0" presId="urn:microsoft.com/office/officeart/2005/8/layout/vList2"/>
    <dgm:cxn modelId="{77D2503A-ACB0-47C4-88FD-EEE5B34F147E}" type="presOf" srcId="{C30FB4D7-313C-4992-8EA5-3B8DDF9331B6}" destId="{D6C977F8-5FE6-46BA-AA34-333C83D22AD5}" srcOrd="0" destOrd="0" presId="urn:microsoft.com/office/officeart/2005/8/layout/vList2"/>
    <dgm:cxn modelId="{65C49987-E355-41DB-9739-C10899EB8943}" type="presOf" srcId="{B5377DA1-82A1-470C-B1A8-9C04A01D8EF6}" destId="{49E231FF-CAFB-4FDC-A50C-EC7E2925340A}" srcOrd="0" destOrd="0" presId="urn:microsoft.com/office/officeart/2005/8/layout/vList2"/>
    <dgm:cxn modelId="{0C3EE098-5B15-4AD2-A44B-53F561C49BE7}" srcId="{C30FB4D7-313C-4992-8EA5-3B8DDF9331B6}" destId="{9EE6FAEC-CAC8-4D10-814E-376DD183594A}" srcOrd="4" destOrd="0" parTransId="{31BA0F1C-C3CE-4943-99A0-DB6365919EC4}" sibTransId="{62CFF91B-F762-495D-AB4B-3CA0AAAE8E18}"/>
    <dgm:cxn modelId="{B6CAC69A-2E72-495C-BC38-74DEEDFA1C62}" srcId="{C30FB4D7-313C-4992-8EA5-3B8DDF9331B6}" destId="{F44B81E1-BFD7-4CC7-A552-900C0F1022DC}" srcOrd="2" destOrd="0" parTransId="{81EAC4B0-169C-4559-BD71-E5241BCFB81D}" sibTransId="{B6CBD83C-CFE2-4D5A-B5E4-EE6665E0FE2E}"/>
    <dgm:cxn modelId="{167AD79D-7459-4A2F-B19F-D600F3AE0D9B}" type="presOf" srcId="{091B7CFD-2DE8-460A-867B-EA03996B4503}" destId="{9823C31F-FDDC-46D4-A04F-48AF72DAA61C}" srcOrd="0" destOrd="0" presId="urn:microsoft.com/office/officeart/2005/8/layout/vList2"/>
    <dgm:cxn modelId="{EA33E9B2-8715-4179-936D-5153144B0ABA}" srcId="{C30FB4D7-313C-4992-8EA5-3B8DDF9331B6}" destId="{725FBACF-327E-4BD2-B6A4-009E6484990A}" srcOrd="0" destOrd="0" parTransId="{10FB529E-0C5C-48F9-9B28-ABC0AF7BBFC4}" sibTransId="{B7600DE4-490E-491F-959E-85F3A89CA1E2}"/>
    <dgm:cxn modelId="{140826CB-1261-492C-B820-5260E9097D12}" srcId="{C30FB4D7-313C-4992-8EA5-3B8DDF9331B6}" destId="{091B7CFD-2DE8-460A-867B-EA03996B4503}" srcOrd="1" destOrd="0" parTransId="{E36E4EA7-7D71-4DD6-9A33-3001A2C746FF}" sibTransId="{08ECDDA6-1DDF-4B3E-B610-1F7AF2190A42}"/>
    <dgm:cxn modelId="{546A1AD3-0B5A-4A37-ADF2-780C7B60CFCD}" type="presOf" srcId="{9EE6FAEC-CAC8-4D10-814E-376DD183594A}" destId="{51B875C7-A157-4EED-8F88-168A141C8955}" srcOrd="0" destOrd="0" presId="urn:microsoft.com/office/officeart/2005/8/layout/vList2"/>
    <dgm:cxn modelId="{AAD6AB63-FCFA-483D-81A5-FF4FB4F2134F}" type="presParOf" srcId="{D6C977F8-5FE6-46BA-AA34-333C83D22AD5}" destId="{B52F9895-5927-400E-807D-DEE5B2F81553}" srcOrd="0" destOrd="0" presId="urn:microsoft.com/office/officeart/2005/8/layout/vList2"/>
    <dgm:cxn modelId="{6288C908-F573-45D7-9292-99BF65EA0518}" type="presParOf" srcId="{D6C977F8-5FE6-46BA-AA34-333C83D22AD5}" destId="{46CD5F7B-1036-46D3-B2CA-4C814C23C125}" srcOrd="1" destOrd="0" presId="urn:microsoft.com/office/officeart/2005/8/layout/vList2"/>
    <dgm:cxn modelId="{B540A199-B408-4C18-9180-E714332307CE}" type="presParOf" srcId="{D6C977F8-5FE6-46BA-AA34-333C83D22AD5}" destId="{9823C31F-FDDC-46D4-A04F-48AF72DAA61C}" srcOrd="2" destOrd="0" presId="urn:microsoft.com/office/officeart/2005/8/layout/vList2"/>
    <dgm:cxn modelId="{F9C9AEDD-F1E1-43F5-AA55-0836E6DACA88}" type="presParOf" srcId="{D6C977F8-5FE6-46BA-AA34-333C83D22AD5}" destId="{BF18E3E5-9F8A-476E-99D0-468E2DE21A20}" srcOrd="3" destOrd="0" presId="urn:microsoft.com/office/officeart/2005/8/layout/vList2"/>
    <dgm:cxn modelId="{9EDF5443-58A0-4066-8B51-E18D910CB871}" type="presParOf" srcId="{D6C977F8-5FE6-46BA-AA34-333C83D22AD5}" destId="{8FFABC09-AFAB-4692-9CB0-38674935FB44}" srcOrd="4" destOrd="0" presId="urn:microsoft.com/office/officeart/2005/8/layout/vList2"/>
    <dgm:cxn modelId="{49840267-47F8-4F85-95E5-F28E02B14642}" type="presParOf" srcId="{D6C977F8-5FE6-46BA-AA34-333C83D22AD5}" destId="{2970A77F-5DA2-4ADC-82F3-FC7652A57978}" srcOrd="5" destOrd="0" presId="urn:microsoft.com/office/officeart/2005/8/layout/vList2"/>
    <dgm:cxn modelId="{4E88A68E-E342-47B5-AC1B-9B907930FAE6}" type="presParOf" srcId="{D6C977F8-5FE6-46BA-AA34-333C83D22AD5}" destId="{49E231FF-CAFB-4FDC-A50C-EC7E2925340A}" srcOrd="6" destOrd="0" presId="urn:microsoft.com/office/officeart/2005/8/layout/vList2"/>
    <dgm:cxn modelId="{8183016B-A47E-4AF5-A1D2-DF29C65C1FB1}" type="presParOf" srcId="{D6C977F8-5FE6-46BA-AA34-333C83D22AD5}" destId="{86DAE32F-9917-4EFC-9104-C79D41E8B5B8}" srcOrd="7" destOrd="0" presId="urn:microsoft.com/office/officeart/2005/8/layout/vList2"/>
    <dgm:cxn modelId="{DAA3682A-E459-477A-BACC-5670ED709C79}" type="presParOf" srcId="{D6C977F8-5FE6-46BA-AA34-333C83D22AD5}" destId="{51B875C7-A157-4EED-8F88-168A141C89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CE7E58-772C-46BC-83E0-677E4C157DD2}" type="doc">
      <dgm:prSet loTypeId="urn:microsoft.com/office/officeart/2005/8/layout/hierarchy2" loCatId="hierarchy" qsTypeId="urn:microsoft.com/office/officeart/2005/8/quickstyle/simple1" qsCatId="simple" csTypeId="urn:microsoft.com/office/officeart/2005/8/colors/accent2_1" csCatId="accent2" phldr="1"/>
      <dgm:spPr/>
      <dgm:t>
        <a:bodyPr/>
        <a:lstStyle/>
        <a:p>
          <a:endParaRPr lang="pt-BR"/>
        </a:p>
      </dgm:t>
    </dgm:pt>
    <dgm:pt modelId="{F73E3B71-285C-405C-8981-E599FF20AAFB}">
      <dgm:prSet custT="1"/>
      <dgm:spPr>
        <a:ln>
          <a:solidFill>
            <a:schemeClr val="accent2">
              <a:lumMod val="60000"/>
              <a:lumOff val="40000"/>
            </a:schemeClr>
          </a:solidFill>
        </a:ln>
      </dgm:spPr>
      <dgm:t>
        <a:bodyPr/>
        <a:lstStyle/>
        <a:p>
          <a:r>
            <a:rPr lang="pt-BR" sz="1100" dirty="0">
              <a:latin typeface="Times New Roman" panose="02020603050405020304" pitchFamily="18" charset="0"/>
              <a:cs typeface="Times New Roman" panose="02020603050405020304" pitchFamily="18" charset="0"/>
            </a:rPr>
            <a:t>1) Qual é o comportamento de estimativas da AF de indivíduos adultos obtidas por meio do IPAQ e </a:t>
          </a:r>
          <a:r>
            <a:rPr lang="pt-BR" sz="1100" i="1" dirty="0">
              <a:latin typeface="Times New Roman" panose="02020603050405020304" pitchFamily="18" charset="0"/>
              <a:cs typeface="Times New Roman" panose="02020603050405020304" pitchFamily="18" charset="0"/>
            </a:rPr>
            <a:t>smartphone</a:t>
          </a:r>
          <a:r>
            <a:rPr lang="pt-BR" sz="1100" dirty="0">
              <a:latin typeface="Times New Roman" panose="02020603050405020304" pitchFamily="18" charset="0"/>
              <a:cs typeface="Times New Roman" panose="02020603050405020304" pitchFamily="18" charset="0"/>
            </a:rPr>
            <a:t> ao longo de diferentes semanas? </a:t>
          </a:r>
        </a:p>
      </dgm:t>
    </dgm:pt>
    <dgm:pt modelId="{8D4A1CF0-FFBC-40F5-85EF-4B6F557BE196}" type="parTrans" cxnId="{95B442CA-704A-4DA9-B73A-126492522F8A}">
      <dgm:prSet/>
      <dgm:spPr/>
      <dgm:t>
        <a:bodyPr/>
        <a:lstStyle/>
        <a:p>
          <a:endParaRPr lang="pt-BR"/>
        </a:p>
      </dgm:t>
    </dgm:pt>
    <dgm:pt modelId="{93D52EF6-DD28-4619-9A97-8E4B092105A9}" type="sibTrans" cxnId="{95B442CA-704A-4DA9-B73A-126492522F8A}">
      <dgm:prSet/>
      <dgm:spPr/>
      <dgm:t>
        <a:bodyPr/>
        <a:lstStyle/>
        <a:p>
          <a:endParaRPr lang="pt-BR"/>
        </a:p>
      </dgm:t>
    </dgm:pt>
    <dgm:pt modelId="{5DD8E8D7-1785-42BE-80EE-C23A99F64971}">
      <dgm:prSet custT="1"/>
      <dgm:spPr>
        <a:ln>
          <a:solidFill>
            <a:schemeClr val="accent2">
              <a:lumMod val="60000"/>
              <a:lumOff val="40000"/>
            </a:schemeClr>
          </a:solidFill>
        </a:ln>
      </dgm:spPr>
      <dgm:t>
        <a:bodyPr/>
        <a:lstStyle/>
        <a:p>
          <a:r>
            <a:rPr lang="pt-BR" sz="1100" dirty="0">
              <a:latin typeface="Times New Roman" panose="02020603050405020304" pitchFamily="18" charset="0"/>
              <a:cs typeface="Times New Roman" panose="02020603050405020304" pitchFamily="18" charset="0"/>
            </a:rPr>
            <a:t>2) Qual é o nível de confiabilidade teste-reteste de estimativas da AF de indivíduos adultos obtidas por meio do IPAQ e </a:t>
          </a:r>
          <a:r>
            <a:rPr lang="pt-BR" sz="1100" i="1" dirty="0">
              <a:latin typeface="Times New Roman" panose="02020603050405020304" pitchFamily="18" charset="0"/>
              <a:cs typeface="Times New Roman" panose="02020603050405020304" pitchFamily="18" charset="0"/>
            </a:rPr>
            <a:t>smartphone</a:t>
          </a:r>
          <a:r>
            <a:rPr lang="pt-BR" sz="1100" dirty="0">
              <a:latin typeface="Times New Roman" panose="02020603050405020304" pitchFamily="18" charset="0"/>
              <a:cs typeface="Times New Roman" panose="02020603050405020304" pitchFamily="18" charset="0"/>
            </a:rPr>
            <a:t> ao longo de 2 semanas? </a:t>
          </a:r>
        </a:p>
      </dgm:t>
    </dgm:pt>
    <dgm:pt modelId="{C57C9CAF-3C6A-4068-A3BD-8FC0157D4DC2}" type="parTrans" cxnId="{8BADBE83-76DA-48D5-A545-DB2E80171BE6}">
      <dgm:prSet/>
      <dgm:spPr/>
      <dgm:t>
        <a:bodyPr/>
        <a:lstStyle/>
        <a:p>
          <a:endParaRPr lang="pt-BR"/>
        </a:p>
      </dgm:t>
    </dgm:pt>
    <dgm:pt modelId="{A568FACD-9978-4F57-965F-D708483F8701}" type="sibTrans" cxnId="{8BADBE83-76DA-48D5-A545-DB2E80171BE6}">
      <dgm:prSet/>
      <dgm:spPr/>
      <dgm:t>
        <a:bodyPr/>
        <a:lstStyle/>
        <a:p>
          <a:endParaRPr lang="pt-BR"/>
        </a:p>
      </dgm:t>
    </dgm:pt>
    <dgm:pt modelId="{426E0495-BDBD-45A0-B855-D1061C0B57B9}">
      <dgm:prSet custT="1"/>
      <dgm:spPr>
        <a:ln>
          <a:solidFill>
            <a:schemeClr val="accent2">
              <a:lumMod val="60000"/>
              <a:lumOff val="40000"/>
            </a:schemeClr>
          </a:solidFill>
        </a:ln>
      </dgm:spPr>
      <dgm:t>
        <a:bodyPr/>
        <a:lstStyle/>
        <a:p>
          <a:r>
            <a:rPr lang="pt-BR" sz="1100" dirty="0">
              <a:latin typeface="Times New Roman" panose="02020603050405020304" pitchFamily="18" charset="0"/>
              <a:cs typeface="Times New Roman" panose="02020603050405020304" pitchFamily="18" charset="0"/>
            </a:rPr>
            <a:t>3) Monitorar os indivíduos por um período superior à 1 (uma) semana melhora a confiabilidade teste-reteste dessas estimativas de AF? </a:t>
          </a:r>
        </a:p>
      </dgm:t>
    </dgm:pt>
    <dgm:pt modelId="{4E114D13-2275-492F-8B99-8F9CB8357449}" type="parTrans" cxnId="{7517BB5B-07A3-4D09-96C2-0D78D602CF2A}">
      <dgm:prSet/>
      <dgm:spPr/>
      <dgm:t>
        <a:bodyPr/>
        <a:lstStyle/>
        <a:p>
          <a:endParaRPr lang="pt-BR"/>
        </a:p>
      </dgm:t>
    </dgm:pt>
    <dgm:pt modelId="{F22278AB-D6AF-4C44-B117-D73E6EEFB8CD}" type="sibTrans" cxnId="{7517BB5B-07A3-4D09-96C2-0D78D602CF2A}">
      <dgm:prSet/>
      <dgm:spPr/>
      <dgm:t>
        <a:bodyPr/>
        <a:lstStyle/>
        <a:p>
          <a:endParaRPr lang="pt-BR"/>
        </a:p>
      </dgm:t>
    </dgm:pt>
    <dgm:pt modelId="{1CC6F812-A755-4049-99C7-4EA5FCD95A2E}">
      <dgm:prSet custT="1"/>
      <dgm:spPr>
        <a:ln>
          <a:solidFill>
            <a:schemeClr val="accent2">
              <a:lumMod val="60000"/>
              <a:lumOff val="40000"/>
            </a:schemeClr>
          </a:solidFill>
        </a:ln>
      </dgm:spPr>
      <dgm:t>
        <a:bodyPr/>
        <a:lstStyle/>
        <a:p>
          <a:r>
            <a:rPr lang="pt-BR" sz="1100" dirty="0">
              <a:latin typeface="Times New Roman" panose="02020603050405020304" pitchFamily="18" charset="0"/>
              <a:cs typeface="Times New Roman" panose="02020603050405020304" pitchFamily="18" charset="0"/>
            </a:rPr>
            <a:t>4) Qual é o impacto da confiabilidade teste-reteste das estimativas de AF sobre a precisão destas estimativas realizadas para cada indivíduo em cada semana de monitoramento</a:t>
          </a:r>
          <a:r>
            <a:rPr lang="pt-BR" sz="1000" dirty="0">
              <a:latin typeface="Times New Roman" panose="02020603050405020304" pitchFamily="18" charset="0"/>
              <a:cs typeface="Times New Roman" panose="02020603050405020304" pitchFamily="18" charset="0"/>
            </a:rPr>
            <a:t>?</a:t>
          </a:r>
        </a:p>
      </dgm:t>
    </dgm:pt>
    <dgm:pt modelId="{1C7BFA78-DCCB-497D-9076-F002F7D7A50B}" type="parTrans" cxnId="{1CFDF8BF-19B5-4ADC-AD51-AB3C1F79F901}">
      <dgm:prSet/>
      <dgm:spPr/>
      <dgm:t>
        <a:bodyPr/>
        <a:lstStyle/>
        <a:p>
          <a:endParaRPr lang="pt-BR"/>
        </a:p>
      </dgm:t>
    </dgm:pt>
    <dgm:pt modelId="{588D8F42-B23D-42A1-8092-290C5BA49B28}" type="sibTrans" cxnId="{1CFDF8BF-19B5-4ADC-AD51-AB3C1F79F901}">
      <dgm:prSet/>
      <dgm:spPr/>
      <dgm:t>
        <a:bodyPr/>
        <a:lstStyle/>
        <a:p>
          <a:endParaRPr lang="pt-BR"/>
        </a:p>
      </dgm:t>
    </dgm:pt>
    <dgm:pt modelId="{9D2FB87E-D9BE-45B7-ACB6-91154205A597}" type="pres">
      <dgm:prSet presAssocID="{A9CE7E58-772C-46BC-83E0-677E4C157DD2}" presName="diagram" presStyleCnt="0">
        <dgm:presLayoutVars>
          <dgm:chPref val="1"/>
          <dgm:dir/>
          <dgm:animOne val="branch"/>
          <dgm:animLvl val="lvl"/>
          <dgm:resizeHandles val="exact"/>
        </dgm:presLayoutVars>
      </dgm:prSet>
      <dgm:spPr/>
    </dgm:pt>
    <dgm:pt modelId="{3C6DD705-625C-436F-BCFE-7D0A6E882AB8}" type="pres">
      <dgm:prSet presAssocID="{F73E3B71-285C-405C-8981-E599FF20AAFB}" presName="root1" presStyleCnt="0"/>
      <dgm:spPr/>
    </dgm:pt>
    <dgm:pt modelId="{9D418D03-763F-44E2-963C-FC851151E66B}" type="pres">
      <dgm:prSet presAssocID="{F73E3B71-285C-405C-8981-E599FF20AAFB}" presName="LevelOneTextNode" presStyleLbl="node0" presStyleIdx="0" presStyleCnt="4" custScaleX="436104">
        <dgm:presLayoutVars>
          <dgm:chPref val="3"/>
        </dgm:presLayoutVars>
      </dgm:prSet>
      <dgm:spPr/>
    </dgm:pt>
    <dgm:pt modelId="{294F461F-2ECB-4D37-B2DB-BD535D8211BD}" type="pres">
      <dgm:prSet presAssocID="{F73E3B71-285C-405C-8981-E599FF20AAFB}" presName="level2hierChild" presStyleCnt="0"/>
      <dgm:spPr/>
    </dgm:pt>
    <dgm:pt modelId="{7A5DD926-B15E-4DAF-BAC1-439E44F2AFFC}" type="pres">
      <dgm:prSet presAssocID="{5DD8E8D7-1785-42BE-80EE-C23A99F64971}" presName="root1" presStyleCnt="0"/>
      <dgm:spPr/>
    </dgm:pt>
    <dgm:pt modelId="{19466E9F-3C9C-4483-8071-D48B342FBBC8}" type="pres">
      <dgm:prSet presAssocID="{5DD8E8D7-1785-42BE-80EE-C23A99F64971}" presName="LevelOneTextNode" presStyleLbl="node0" presStyleIdx="1" presStyleCnt="4" custScaleX="436104">
        <dgm:presLayoutVars>
          <dgm:chPref val="3"/>
        </dgm:presLayoutVars>
      </dgm:prSet>
      <dgm:spPr/>
    </dgm:pt>
    <dgm:pt modelId="{13D05446-2023-4E2B-909C-3494870FDA30}" type="pres">
      <dgm:prSet presAssocID="{5DD8E8D7-1785-42BE-80EE-C23A99F64971}" presName="level2hierChild" presStyleCnt="0"/>
      <dgm:spPr/>
    </dgm:pt>
    <dgm:pt modelId="{1F38AB8C-08E1-452B-8319-DBFD6BB91442}" type="pres">
      <dgm:prSet presAssocID="{426E0495-BDBD-45A0-B855-D1061C0B57B9}" presName="root1" presStyleCnt="0"/>
      <dgm:spPr/>
    </dgm:pt>
    <dgm:pt modelId="{4185190B-9B2D-42FB-8549-2169986928D4}" type="pres">
      <dgm:prSet presAssocID="{426E0495-BDBD-45A0-B855-D1061C0B57B9}" presName="LevelOneTextNode" presStyleLbl="node0" presStyleIdx="2" presStyleCnt="4" custScaleX="436104">
        <dgm:presLayoutVars>
          <dgm:chPref val="3"/>
        </dgm:presLayoutVars>
      </dgm:prSet>
      <dgm:spPr/>
    </dgm:pt>
    <dgm:pt modelId="{48C5DEDD-A4AC-4A99-9ADA-EA73F12FA807}" type="pres">
      <dgm:prSet presAssocID="{426E0495-BDBD-45A0-B855-D1061C0B57B9}" presName="level2hierChild" presStyleCnt="0"/>
      <dgm:spPr/>
    </dgm:pt>
    <dgm:pt modelId="{E8FE97E6-CE0A-4C7A-B6EC-3F142A20AD77}" type="pres">
      <dgm:prSet presAssocID="{1CC6F812-A755-4049-99C7-4EA5FCD95A2E}" presName="root1" presStyleCnt="0"/>
      <dgm:spPr/>
    </dgm:pt>
    <dgm:pt modelId="{7A3CD8BA-7EDB-47F9-881C-E7D0E981B484}" type="pres">
      <dgm:prSet presAssocID="{1CC6F812-A755-4049-99C7-4EA5FCD95A2E}" presName="LevelOneTextNode" presStyleLbl="node0" presStyleIdx="3" presStyleCnt="4" custScaleX="436104">
        <dgm:presLayoutVars>
          <dgm:chPref val="3"/>
        </dgm:presLayoutVars>
      </dgm:prSet>
      <dgm:spPr/>
    </dgm:pt>
    <dgm:pt modelId="{F62BF87A-7D32-4910-8FF3-56EDF0908DD2}" type="pres">
      <dgm:prSet presAssocID="{1CC6F812-A755-4049-99C7-4EA5FCD95A2E}" presName="level2hierChild" presStyleCnt="0"/>
      <dgm:spPr/>
    </dgm:pt>
  </dgm:ptLst>
  <dgm:cxnLst>
    <dgm:cxn modelId="{CE92F736-4AB9-49D1-893B-1C0F102226BA}" type="presOf" srcId="{5DD8E8D7-1785-42BE-80EE-C23A99F64971}" destId="{19466E9F-3C9C-4483-8071-D48B342FBBC8}" srcOrd="0" destOrd="0" presId="urn:microsoft.com/office/officeart/2005/8/layout/hierarchy2"/>
    <dgm:cxn modelId="{7517BB5B-07A3-4D09-96C2-0D78D602CF2A}" srcId="{A9CE7E58-772C-46BC-83E0-677E4C157DD2}" destId="{426E0495-BDBD-45A0-B855-D1061C0B57B9}" srcOrd="2" destOrd="0" parTransId="{4E114D13-2275-492F-8B99-8F9CB8357449}" sibTransId="{F22278AB-D6AF-4C44-B117-D73E6EEFB8CD}"/>
    <dgm:cxn modelId="{10D75166-F00C-4F54-BB2A-A8E808778EEA}" type="presOf" srcId="{F73E3B71-285C-405C-8981-E599FF20AAFB}" destId="{9D418D03-763F-44E2-963C-FC851151E66B}" srcOrd="0" destOrd="0" presId="urn:microsoft.com/office/officeart/2005/8/layout/hierarchy2"/>
    <dgm:cxn modelId="{8BADBE83-76DA-48D5-A545-DB2E80171BE6}" srcId="{A9CE7E58-772C-46BC-83E0-677E4C157DD2}" destId="{5DD8E8D7-1785-42BE-80EE-C23A99F64971}" srcOrd="1" destOrd="0" parTransId="{C57C9CAF-3C6A-4068-A3BD-8FC0157D4DC2}" sibTransId="{A568FACD-9978-4F57-965F-D708483F8701}"/>
    <dgm:cxn modelId="{A0E05DA3-53B8-4669-A052-8046ABB3EB1A}" type="presOf" srcId="{426E0495-BDBD-45A0-B855-D1061C0B57B9}" destId="{4185190B-9B2D-42FB-8549-2169986928D4}" srcOrd="0" destOrd="0" presId="urn:microsoft.com/office/officeart/2005/8/layout/hierarchy2"/>
    <dgm:cxn modelId="{C45FB6BA-D6FE-477C-99D7-524E347FE999}" type="presOf" srcId="{1CC6F812-A755-4049-99C7-4EA5FCD95A2E}" destId="{7A3CD8BA-7EDB-47F9-881C-E7D0E981B484}" srcOrd="0" destOrd="0" presId="urn:microsoft.com/office/officeart/2005/8/layout/hierarchy2"/>
    <dgm:cxn modelId="{1CFDF8BF-19B5-4ADC-AD51-AB3C1F79F901}" srcId="{A9CE7E58-772C-46BC-83E0-677E4C157DD2}" destId="{1CC6F812-A755-4049-99C7-4EA5FCD95A2E}" srcOrd="3" destOrd="0" parTransId="{1C7BFA78-DCCB-497D-9076-F002F7D7A50B}" sibTransId="{588D8F42-B23D-42A1-8092-290C5BA49B28}"/>
    <dgm:cxn modelId="{95B442CA-704A-4DA9-B73A-126492522F8A}" srcId="{A9CE7E58-772C-46BC-83E0-677E4C157DD2}" destId="{F73E3B71-285C-405C-8981-E599FF20AAFB}" srcOrd="0" destOrd="0" parTransId="{8D4A1CF0-FFBC-40F5-85EF-4B6F557BE196}" sibTransId="{93D52EF6-DD28-4619-9A97-8E4B092105A9}"/>
    <dgm:cxn modelId="{BFA847D5-7DBD-4B69-AA2B-5CB009E13F5D}" type="presOf" srcId="{A9CE7E58-772C-46BC-83E0-677E4C157DD2}" destId="{9D2FB87E-D9BE-45B7-ACB6-91154205A597}" srcOrd="0" destOrd="0" presId="urn:microsoft.com/office/officeart/2005/8/layout/hierarchy2"/>
    <dgm:cxn modelId="{183F22BE-5EA8-485D-8C58-368E9947E36A}" type="presParOf" srcId="{9D2FB87E-D9BE-45B7-ACB6-91154205A597}" destId="{3C6DD705-625C-436F-BCFE-7D0A6E882AB8}" srcOrd="0" destOrd="0" presId="urn:microsoft.com/office/officeart/2005/8/layout/hierarchy2"/>
    <dgm:cxn modelId="{7C60C0A1-680E-40A2-B596-E84A1A1D39EC}" type="presParOf" srcId="{3C6DD705-625C-436F-BCFE-7D0A6E882AB8}" destId="{9D418D03-763F-44E2-963C-FC851151E66B}" srcOrd="0" destOrd="0" presId="urn:microsoft.com/office/officeart/2005/8/layout/hierarchy2"/>
    <dgm:cxn modelId="{72C3FC65-5C07-4939-BB63-D9C2ECF05DE7}" type="presParOf" srcId="{3C6DD705-625C-436F-BCFE-7D0A6E882AB8}" destId="{294F461F-2ECB-4D37-B2DB-BD535D8211BD}" srcOrd="1" destOrd="0" presId="urn:microsoft.com/office/officeart/2005/8/layout/hierarchy2"/>
    <dgm:cxn modelId="{8ABE4691-C903-4D5A-AA10-32279EB5C346}" type="presParOf" srcId="{9D2FB87E-D9BE-45B7-ACB6-91154205A597}" destId="{7A5DD926-B15E-4DAF-BAC1-439E44F2AFFC}" srcOrd="1" destOrd="0" presId="urn:microsoft.com/office/officeart/2005/8/layout/hierarchy2"/>
    <dgm:cxn modelId="{41F1EFC8-41E1-4453-9672-045B6186FC73}" type="presParOf" srcId="{7A5DD926-B15E-4DAF-BAC1-439E44F2AFFC}" destId="{19466E9F-3C9C-4483-8071-D48B342FBBC8}" srcOrd="0" destOrd="0" presId="urn:microsoft.com/office/officeart/2005/8/layout/hierarchy2"/>
    <dgm:cxn modelId="{667B2DF5-D8AD-4F51-A514-DE0047DB2E3C}" type="presParOf" srcId="{7A5DD926-B15E-4DAF-BAC1-439E44F2AFFC}" destId="{13D05446-2023-4E2B-909C-3494870FDA30}" srcOrd="1" destOrd="0" presId="urn:microsoft.com/office/officeart/2005/8/layout/hierarchy2"/>
    <dgm:cxn modelId="{3A987437-26E6-4C5B-97AC-697E58814629}" type="presParOf" srcId="{9D2FB87E-D9BE-45B7-ACB6-91154205A597}" destId="{1F38AB8C-08E1-452B-8319-DBFD6BB91442}" srcOrd="2" destOrd="0" presId="urn:microsoft.com/office/officeart/2005/8/layout/hierarchy2"/>
    <dgm:cxn modelId="{56022176-EED9-47D1-97AD-1D63CBFE359A}" type="presParOf" srcId="{1F38AB8C-08E1-452B-8319-DBFD6BB91442}" destId="{4185190B-9B2D-42FB-8549-2169986928D4}" srcOrd="0" destOrd="0" presId="urn:microsoft.com/office/officeart/2005/8/layout/hierarchy2"/>
    <dgm:cxn modelId="{3192C588-FF9C-4BFE-A18A-03027DEF3422}" type="presParOf" srcId="{1F38AB8C-08E1-452B-8319-DBFD6BB91442}" destId="{48C5DEDD-A4AC-4A99-9ADA-EA73F12FA807}" srcOrd="1" destOrd="0" presId="urn:microsoft.com/office/officeart/2005/8/layout/hierarchy2"/>
    <dgm:cxn modelId="{6A7ADDA2-A210-41CD-8601-3B7984E905C5}" type="presParOf" srcId="{9D2FB87E-D9BE-45B7-ACB6-91154205A597}" destId="{E8FE97E6-CE0A-4C7A-B6EC-3F142A20AD77}" srcOrd="3" destOrd="0" presId="urn:microsoft.com/office/officeart/2005/8/layout/hierarchy2"/>
    <dgm:cxn modelId="{E1876BF3-9ED3-48B5-BA2E-204EA2CC488A}" type="presParOf" srcId="{E8FE97E6-CE0A-4C7A-B6EC-3F142A20AD77}" destId="{7A3CD8BA-7EDB-47F9-881C-E7D0E981B484}" srcOrd="0" destOrd="0" presId="urn:microsoft.com/office/officeart/2005/8/layout/hierarchy2"/>
    <dgm:cxn modelId="{8055D141-95F0-47DF-B6CF-B7D0C174361C}" type="presParOf" srcId="{E8FE97E6-CE0A-4C7A-B6EC-3F142A20AD77}" destId="{F62BF87A-7D32-4910-8FF3-56EDF0908DD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B240C-5DEC-4D3B-8F77-A17F3D4D1B7E}"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pt-BR"/>
        </a:p>
      </dgm:t>
    </dgm:pt>
    <dgm:pt modelId="{0839E598-432D-4CCB-A95C-A28611B56D51}">
      <dgm:prSet custT="1"/>
      <dgm:spPr>
        <a:ln>
          <a:solidFill>
            <a:schemeClr val="accent2">
              <a:lumMod val="40000"/>
              <a:lumOff val="60000"/>
            </a:schemeClr>
          </a:solidFill>
        </a:ln>
      </dgm:spPr>
      <dgm:t>
        <a:bodyPr/>
        <a:lstStyle/>
        <a:p>
          <a:r>
            <a:rPr lang="pt-BR" sz="1800" dirty="0">
              <a:latin typeface="Times New Roman" panose="02020603050405020304" pitchFamily="18" charset="0"/>
              <a:cs typeface="Times New Roman" panose="02020603050405020304" pitchFamily="18" charset="0"/>
            </a:rPr>
            <a:t>Verificar o comportamento de estimativas da AF de indivíduos adultos obtidas por meio do IPAQ e </a:t>
          </a:r>
          <a:r>
            <a:rPr lang="pt-BR" sz="1800" i="1" dirty="0">
              <a:latin typeface="Times New Roman" panose="02020603050405020304" pitchFamily="18" charset="0"/>
              <a:cs typeface="Times New Roman" panose="02020603050405020304" pitchFamily="18" charset="0"/>
            </a:rPr>
            <a:t>smartphone</a:t>
          </a:r>
          <a:r>
            <a:rPr lang="pt-BR" sz="1800" dirty="0">
              <a:latin typeface="Times New Roman" panose="02020603050405020304" pitchFamily="18" charset="0"/>
              <a:cs typeface="Times New Roman" panose="02020603050405020304" pitchFamily="18" charset="0"/>
            </a:rPr>
            <a:t> ao longo de diferentes semanas; </a:t>
          </a:r>
        </a:p>
      </dgm:t>
    </dgm:pt>
    <dgm:pt modelId="{9E1E13D5-A2CA-4A06-BE3E-D106BDC32518}" type="parTrans" cxnId="{E602F678-C3D3-43F6-ABE4-EFD3381ACFC8}">
      <dgm:prSet/>
      <dgm:spPr/>
      <dgm:t>
        <a:bodyPr/>
        <a:lstStyle/>
        <a:p>
          <a:endParaRPr lang="pt-BR"/>
        </a:p>
      </dgm:t>
    </dgm:pt>
    <dgm:pt modelId="{E551A951-67D4-43E8-ABC5-91B45F7D465D}" type="sibTrans" cxnId="{E602F678-C3D3-43F6-ABE4-EFD3381ACFC8}">
      <dgm:prSet/>
      <dgm:spPr/>
      <dgm:t>
        <a:bodyPr/>
        <a:lstStyle/>
        <a:p>
          <a:endParaRPr lang="pt-BR"/>
        </a:p>
      </dgm:t>
    </dgm:pt>
    <dgm:pt modelId="{FA509BD5-7CFD-475C-BE9C-CCC4E8E76041}">
      <dgm:prSet custT="1"/>
      <dgm:spPr>
        <a:ln>
          <a:solidFill>
            <a:schemeClr val="accent2">
              <a:lumMod val="40000"/>
              <a:lumOff val="60000"/>
            </a:schemeClr>
          </a:solidFill>
        </a:ln>
      </dgm:spPr>
      <dgm:t>
        <a:bodyPr/>
        <a:lstStyle/>
        <a:p>
          <a:r>
            <a:rPr lang="pt-BR" sz="1800" dirty="0">
              <a:latin typeface="Times New Roman" panose="02020603050405020304" pitchFamily="18" charset="0"/>
              <a:cs typeface="Times New Roman" panose="02020603050405020304" pitchFamily="18" charset="0"/>
            </a:rPr>
            <a:t>Verificar o grau de confiabilidade teste-reteste destas estimativas por meio do ICC e EPM; Comparar o grau de confiabilidade teste-reteste destas estimativas baseando-se em estimadores baseados em estimativas únicas e média das estimativas de 2 semanas;</a:t>
          </a:r>
        </a:p>
      </dgm:t>
    </dgm:pt>
    <dgm:pt modelId="{2B7E2ADB-3924-4702-BD54-12AD7A121967}" type="parTrans" cxnId="{110630AE-50F5-4D14-945F-DAB23E8E9232}">
      <dgm:prSet/>
      <dgm:spPr/>
      <dgm:t>
        <a:bodyPr/>
        <a:lstStyle/>
        <a:p>
          <a:endParaRPr lang="pt-BR"/>
        </a:p>
      </dgm:t>
    </dgm:pt>
    <dgm:pt modelId="{9BD7D1AE-AD62-4EA3-BFA9-C15B816A79A5}" type="sibTrans" cxnId="{110630AE-50F5-4D14-945F-DAB23E8E9232}">
      <dgm:prSet/>
      <dgm:spPr/>
      <dgm:t>
        <a:bodyPr/>
        <a:lstStyle/>
        <a:p>
          <a:endParaRPr lang="pt-BR"/>
        </a:p>
      </dgm:t>
    </dgm:pt>
    <dgm:pt modelId="{A4E1E472-9953-4A6B-951C-E2DBA22E4AE0}">
      <dgm:prSet custT="1"/>
      <dgm:spPr>
        <a:ln>
          <a:solidFill>
            <a:schemeClr val="accent2">
              <a:lumMod val="40000"/>
              <a:lumOff val="60000"/>
            </a:schemeClr>
          </a:solidFill>
        </a:ln>
      </dgm:spPr>
      <dgm:t>
        <a:bodyPr/>
        <a:lstStyle/>
        <a:p>
          <a:r>
            <a:rPr lang="pt-BR" sz="1800" dirty="0">
              <a:latin typeface="Times New Roman" panose="02020603050405020304" pitchFamily="18" charset="0"/>
              <a:cs typeface="Times New Roman" panose="02020603050405020304" pitchFamily="18" charset="0"/>
            </a:rPr>
            <a:t>Verificar o impacto de um período de monitoramento superior à uma semana sobre estas medidas de confiabilidade e no nível de precisão das estimativas de AF realizadas para cada sujeito em cada semana de monitoramento</a:t>
          </a:r>
          <a:r>
            <a:rPr lang="pt-BR" sz="1800" i="1" dirty="0">
              <a:latin typeface="Times New Roman" panose="02020603050405020304" pitchFamily="18" charset="0"/>
              <a:cs typeface="Times New Roman" panose="02020603050405020304" pitchFamily="18" charset="0"/>
            </a:rPr>
            <a:t>.</a:t>
          </a:r>
          <a:endParaRPr lang="pt-BR" sz="1800" dirty="0">
            <a:latin typeface="Times New Roman" panose="02020603050405020304" pitchFamily="18" charset="0"/>
            <a:cs typeface="Times New Roman" panose="02020603050405020304" pitchFamily="18" charset="0"/>
          </a:endParaRPr>
        </a:p>
      </dgm:t>
    </dgm:pt>
    <dgm:pt modelId="{1D0D8C1C-2365-41FA-BEAF-46C3E03ACD84}" type="parTrans" cxnId="{D2F71453-7545-4051-BADB-8C584C8989B2}">
      <dgm:prSet/>
      <dgm:spPr/>
      <dgm:t>
        <a:bodyPr/>
        <a:lstStyle/>
        <a:p>
          <a:endParaRPr lang="pt-BR"/>
        </a:p>
      </dgm:t>
    </dgm:pt>
    <dgm:pt modelId="{7928AB9F-F9AB-47BC-A07C-696A8F5907EC}" type="sibTrans" cxnId="{D2F71453-7545-4051-BADB-8C584C8989B2}">
      <dgm:prSet/>
      <dgm:spPr/>
      <dgm:t>
        <a:bodyPr/>
        <a:lstStyle/>
        <a:p>
          <a:endParaRPr lang="pt-BR"/>
        </a:p>
      </dgm:t>
    </dgm:pt>
    <dgm:pt modelId="{33CA7641-0E1B-4CDA-B987-3AAD2F53A99B}" type="pres">
      <dgm:prSet presAssocID="{B84B240C-5DEC-4D3B-8F77-A17F3D4D1B7E}" presName="Name0" presStyleCnt="0">
        <dgm:presLayoutVars>
          <dgm:dir/>
          <dgm:animLvl val="lvl"/>
          <dgm:resizeHandles val="exact"/>
        </dgm:presLayoutVars>
      </dgm:prSet>
      <dgm:spPr/>
    </dgm:pt>
    <dgm:pt modelId="{CD0421F2-AB8D-406E-BDF0-A35D157BF327}" type="pres">
      <dgm:prSet presAssocID="{A4E1E472-9953-4A6B-951C-E2DBA22E4AE0}" presName="boxAndChildren" presStyleCnt="0"/>
      <dgm:spPr/>
    </dgm:pt>
    <dgm:pt modelId="{CA6FE8CD-3040-44D5-A8DD-842C8841669D}" type="pres">
      <dgm:prSet presAssocID="{A4E1E472-9953-4A6B-951C-E2DBA22E4AE0}" presName="parentTextBox" presStyleLbl="node1" presStyleIdx="0" presStyleCnt="3"/>
      <dgm:spPr/>
    </dgm:pt>
    <dgm:pt modelId="{B5A5110C-841C-4F4E-AC13-B67CB5F56FF8}" type="pres">
      <dgm:prSet presAssocID="{9BD7D1AE-AD62-4EA3-BFA9-C15B816A79A5}" presName="sp" presStyleCnt="0"/>
      <dgm:spPr/>
    </dgm:pt>
    <dgm:pt modelId="{3A985B59-D409-411C-BE48-7BA1EF91D9FB}" type="pres">
      <dgm:prSet presAssocID="{FA509BD5-7CFD-475C-BE9C-CCC4E8E76041}" presName="arrowAndChildren" presStyleCnt="0"/>
      <dgm:spPr/>
    </dgm:pt>
    <dgm:pt modelId="{95203411-85DA-4DFD-AD03-767CD1120004}" type="pres">
      <dgm:prSet presAssocID="{FA509BD5-7CFD-475C-BE9C-CCC4E8E76041}" presName="parentTextArrow" presStyleLbl="node1" presStyleIdx="1" presStyleCnt="3"/>
      <dgm:spPr/>
    </dgm:pt>
    <dgm:pt modelId="{A0E20976-ED35-4A59-A991-360B9BEF7868}" type="pres">
      <dgm:prSet presAssocID="{E551A951-67D4-43E8-ABC5-91B45F7D465D}" presName="sp" presStyleCnt="0"/>
      <dgm:spPr/>
    </dgm:pt>
    <dgm:pt modelId="{0DB20402-E73A-45C9-ACFC-A3469D31F118}" type="pres">
      <dgm:prSet presAssocID="{0839E598-432D-4CCB-A95C-A28611B56D51}" presName="arrowAndChildren" presStyleCnt="0"/>
      <dgm:spPr/>
    </dgm:pt>
    <dgm:pt modelId="{CCA20755-D73A-4F69-85CC-2E0CADB5210E}" type="pres">
      <dgm:prSet presAssocID="{0839E598-432D-4CCB-A95C-A28611B56D51}" presName="parentTextArrow" presStyleLbl="node1" presStyleIdx="2" presStyleCnt="3"/>
      <dgm:spPr/>
    </dgm:pt>
  </dgm:ptLst>
  <dgm:cxnLst>
    <dgm:cxn modelId="{D20AA619-8BB9-4BEA-806E-A35B98D4AEB7}" type="presOf" srcId="{FA509BD5-7CFD-475C-BE9C-CCC4E8E76041}" destId="{95203411-85DA-4DFD-AD03-767CD1120004}" srcOrd="0" destOrd="0" presId="urn:microsoft.com/office/officeart/2005/8/layout/process4"/>
    <dgm:cxn modelId="{ACA5956D-40BD-41C7-9241-30C22DD19849}" type="presOf" srcId="{0839E598-432D-4CCB-A95C-A28611B56D51}" destId="{CCA20755-D73A-4F69-85CC-2E0CADB5210E}" srcOrd="0" destOrd="0" presId="urn:microsoft.com/office/officeart/2005/8/layout/process4"/>
    <dgm:cxn modelId="{D2F71453-7545-4051-BADB-8C584C8989B2}" srcId="{B84B240C-5DEC-4D3B-8F77-A17F3D4D1B7E}" destId="{A4E1E472-9953-4A6B-951C-E2DBA22E4AE0}" srcOrd="2" destOrd="0" parTransId="{1D0D8C1C-2365-41FA-BEAF-46C3E03ACD84}" sibTransId="{7928AB9F-F9AB-47BC-A07C-696A8F5907EC}"/>
    <dgm:cxn modelId="{E602F678-C3D3-43F6-ABE4-EFD3381ACFC8}" srcId="{B84B240C-5DEC-4D3B-8F77-A17F3D4D1B7E}" destId="{0839E598-432D-4CCB-A95C-A28611B56D51}" srcOrd="0" destOrd="0" parTransId="{9E1E13D5-A2CA-4A06-BE3E-D106BDC32518}" sibTransId="{E551A951-67D4-43E8-ABC5-91B45F7D465D}"/>
    <dgm:cxn modelId="{EF1B5682-CAEE-47FE-A249-7CC773815C82}" type="presOf" srcId="{B84B240C-5DEC-4D3B-8F77-A17F3D4D1B7E}" destId="{33CA7641-0E1B-4CDA-B987-3AAD2F53A99B}" srcOrd="0" destOrd="0" presId="urn:microsoft.com/office/officeart/2005/8/layout/process4"/>
    <dgm:cxn modelId="{110630AE-50F5-4D14-945F-DAB23E8E9232}" srcId="{B84B240C-5DEC-4D3B-8F77-A17F3D4D1B7E}" destId="{FA509BD5-7CFD-475C-BE9C-CCC4E8E76041}" srcOrd="1" destOrd="0" parTransId="{2B7E2ADB-3924-4702-BD54-12AD7A121967}" sibTransId="{9BD7D1AE-AD62-4EA3-BFA9-C15B816A79A5}"/>
    <dgm:cxn modelId="{784507F0-C90F-437C-B943-5F4EE8AC8DDA}" type="presOf" srcId="{A4E1E472-9953-4A6B-951C-E2DBA22E4AE0}" destId="{CA6FE8CD-3040-44D5-A8DD-842C8841669D}" srcOrd="0" destOrd="0" presId="urn:microsoft.com/office/officeart/2005/8/layout/process4"/>
    <dgm:cxn modelId="{CFDA3BAC-8951-4522-9A7C-F526B8E2C15B}" type="presParOf" srcId="{33CA7641-0E1B-4CDA-B987-3AAD2F53A99B}" destId="{CD0421F2-AB8D-406E-BDF0-A35D157BF327}" srcOrd="0" destOrd="0" presId="urn:microsoft.com/office/officeart/2005/8/layout/process4"/>
    <dgm:cxn modelId="{563DD519-0DF3-4707-9E9B-AA069A6DB61F}" type="presParOf" srcId="{CD0421F2-AB8D-406E-BDF0-A35D157BF327}" destId="{CA6FE8CD-3040-44D5-A8DD-842C8841669D}" srcOrd="0" destOrd="0" presId="urn:microsoft.com/office/officeart/2005/8/layout/process4"/>
    <dgm:cxn modelId="{4E79BFE0-9C0C-4564-9A75-78E2641C9A20}" type="presParOf" srcId="{33CA7641-0E1B-4CDA-B987-3AAD2F53A99B}" destId="{B5A5110C-841C-4F4E-AC13-B67CB5F56FF8}" srcOrd="1" destOrd="0" presId="urn:microsoft.com/office/officeart/2005/8/layout/process4"/>
    <dgm:cxn modelId="{5AD82FEE-BF32-4B0C-87B5-382EE7C956F0}" type="presParOf" srcId="{33CA7641-0E1B-4CDA-B987-3AAD2F53A99B}" destId="{3A985B59-D409-411C-BE48-7BA1EF91D9FB}" srcOrd="2" destOrd="0" presId="urn:microsoft.com/office/officeart/2005/8/layout/process4"/>
    <dgm:cxn modelId="{D283DC5C-D263-41E0-A2A2-19FF5DCD814F}" type="presParOf" srcId="{3A985B59-D409-411C-BE48-7BA1EF91D9FB}" destId="{95203411-85DA-4DFD-AD03-767CD1120004}" srcOrd="0" destOrd="0" presId="urn:microsoft.com/office/officeart/2005/8/layout/process4"/>
    <dgm:cxn modelId="{5B1D6FC8-D34D-4A51-BCD8-F97FCC546A83}" type="presParOf" srcId="{33CA7641-0E1B-4CDA-B987-3AAD2F53A99B}" destId="{A0E20976-ED35-4A59-A991-360B9BEF7868}" srcOrd="3" destOrd="0" presId="urn:microsoft.com/office/officeart/2005/8/layout/process4"/>
    <dgm:cxn modelId="{0CC281C3-9BBB-471F-99A8-D73BFE27A3F8}" type="presParOf" srcId="{33CA7641-0E1B-4CDA-B987-3AAD2F53A99B}" destId="{0DB20402-E73A-45C9-ACFC-A3469D31F118}" srcOrd="4" destOrd="0" presId="urn:microsoft.com/office/officeart/2005/8/layout/process4"/>
    <dgm:cxn modelId="{709EB7C4-19A1-471D-AC28-0FDF8500FEE1}" type="presParOf" srcId="{0DB20402-E73A-45C9-ACFC-A3469D31F118}" destId="{CCA20755-D73A-4F69-85CC-2E0CADB5210E}" srcOrd="0" destOrd="0" presId="urn:microsoft.com/office/officeart/2005/8/layout/process4"/>
  </dgm:cxnLst>
  <dgm:bg/>
  <dgm:whole>
    <a:ln>
      <a:solidFill>
        <a:schemeClr val="accent2">
          <a:lumMod val="40000"/>
          <a:lumOff val="6000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1B9FA2-B204-4E94-99EA-0E2CF287D4E3}" type="doc">
      <dgm:prSet loTypeId="urn:microsoft.com/office/officeart/2008/layout/LinedList" loCatId="list" qsTypeId="urn:microsoft.com/office/officeart/2005/8/quickstyle/3d1" qsCatId="3D" csTypeId="urn:microsoft.com/office/officeart/2005/8/colors/accent2_1" csCatId="accent2"/>
      <dgm:spPr/>
      <dgm:t>
        <a:bodyPr/>
        <a:lstStyle/>
        <a:p>
          <a:endParaRPr lang="pt-BR"/>
        </a:p>
      </dgm:t>
    </dgm:pt>
    <dgm:pt modelId="{899A0CED-6DF0-4C7B-BF82-484849C11BB4}">
      <dgm:prSet/>
      <dgm:spPr/>
      <dgm:t>
        <a:bodyPr/>
        <a:lstStyle/>
        <a:p>
          <a:r>
            <a:rPr lang="pt-BR"/>
            <a:t>H1: Para todas as intensidades de AF, as estimativas de tendência central das estimativas de AF obtidas por meio do IPAQ e </a:t>
          </a:r>
          <a:r>
            <a:rPr lang="pt-BR" i="1"/>
            <a:t>smartphone</a:t>
          </a:r>
          <a:r>
            <a:rPr lang="pt-BR"/>
            <a:t> serão estatisticamente diferentes ao longo das diferentes semanas;</a:t>
          </a:r>
        </a:p>
      </dgm:t>
    </dgm:pt>
    <dgm:pt modelId="{4E21DF85-8B18-4CCF-9C97-B097D92D6760}" type="parTrans" cxnId="{4F740676-7649-4C8D-A692-E55856999643}">
      <dgm:prSet/>
      <dgm:spPr/>
      <dgm:t>
        <a:bodyPr/>
        <a:lstStyle/>
        <a:p>
          <a:endParaRPr lang="pt-BR"/>
        </a:p>
      </dgm:t>
    </dgm:pt>
    <dgm:pt modelId="{D00BDEE0-2A0D-4C77-9D65-3CE32DA1C4CF}" type="sibTrans" cxnId="{4F740676-7649-4C8D-A692-E55856999643}">
      <dgm:prSet/>
      <dgm:spPr/>
      <dgm:t>
        <a:bodyPr/>
        <a:lstStyle/>
        <a:p>
          <a:endParaRPr lang="pt-BR"/>
        </a:p>
      </dgm:t>
    </dgm:pt>
    <dgm:pt modelId="{74E41AC8-6836-47C1-B349-449B2DA616ED}">
      <dgm:prSet/>
      <dgm:spPr/>
      <dgm:t>
        <a:bodyPr/>
        <a:lstStyle/>
        <a:p>
          <a:r>
            <a:rPr lang="pt-BR"/>
            <a:t>H2: O IPAQ e o </a:t>
          </a:r>
          <a:r>
            <a:rPr lang="pt-BR" i="1"/>
            <a:t>smartphone</a:t>
          </a:r>
          <a:r>
            <a:rPr lang="pt-BR"/>
            <a:t> fornecem estimativas de minutos de AF semanal de baixa  confiabilidade quando baseadas em um período de monitoramento inferior a duas semanas;</a:t>
          </a:r>
        </a:p>
      </dgm:t>
    </dgm:pt>
    <dgm:pt modelId="{AE9A2789-BCE2-4426-9023-2E380AE45025}" type="parTrans" cxnId="{43C643CB-E0EE-4722-B39A-DB7639D74294}">
      <dgm:prSet/>
      <dgm:spPr/>
      <dgm:t>
        <a:bodyPr/>
        <a:lstStyle/>
        <a:p>
          <a:endParaRPr lang="pt-BR"/>
        </a:p>
      </dgm:t>
    </dgm:pt>
    <dgm:pt modelId="{A92AA3C2-4866-44D4-BEAF-C0C84BF91A98}" type="sibTrans" cxnId="{43C643CB-E0EE-4722-B39A-DB7639D74294}">
      <dgm:prSet/>
      <dgm:spPr/>
      <dgm:t>
        <a:bodyPr/>
        <a:lstStyle/>
        <a:p>
          <a:endParaRPr lang="pt-BR"/>
        </a:p>
      </dgm:t>
    </dgm:pt>
    <dgm:pt modelId="{72FCBD68-94CD-4249-9951-E15AACB75A2D}">
      <dgm:prSet/>
      <dgm:spPr/>
      <dgm:t>
        <a:bodyPr/>
        <a:lstStyle/>
        <a:p>
          <a:r>
            <a:rPr lang="pt-BR"/>
            <a:t>H3: O IPAQ e o </a:t>
          </a:r>
          <a:r>
            <a:rPr lang="pt-BR" i="1"/>
            <a:t>smartphone</a:t>
          </a:r>
          <a:r>
            <a:rPr lang="pt-BR"/>
            <a:t> fornecem estimativas de minutos de AF semanal de alto erro padrão quando baseadas em um período de monitoramento inferior a duas semanas; </a:t>
          </a:r>
        </a:p>
      </dgm:t>
    </dgm:pt>
    <dgm:pt modelId="{820F40F9-271C-47FB-A559-A93FA13B35BD}" type="parTrans" cxnId="{AD69420F-82EB-46DE-8C66-09AED0B6CEBE}">
      <dgm:prSet/>
      <dgm:spPr/>
      <dgm:t>
        <a:bodyPr/>
        <a:lstStyle/>
        <a:p>
          <a:endParaRPr lang="pt-BR"/>
        </a:p>
      </dgm:t>
    </dgm:pt>
    <dgm:pt modelId="{0C3701BD-8B7D-4A01-B37F-A5F161EECFB7}" type="sibTrans" cxnId="{AD69420F-82EB-46DE-8C66-09AED0B6CEBE}">
      <dgm:prSet/>
      <dgm:spPr/>
      <dgm:t>
        <a:bodyPr/>
        <a:lstStyle/>
        <a:p>
          <a:endParaRPr lang="pt-BR"/>
        </a:p>
      </dgm:t>
    </dgm:pt>
    <dgm:pt modelId="{177D03E2-BF62-4A36-B8FA-951290197FAC}">
      <dgm:prSet/>
      <dgm:spPr/>
      <dgm:t>
        <a:bodyPr/>
        <a:lstStyle/>
        <a:p>
          <a:r>
            <a:rPr lang="pt-BR"/>
            <a:t>H4: A confiabilidade das estimativas de AF obtidas por meio do IPAQ e </a:t>
          </a:r>
          <a:r>
            <a:rPr lang="pt-BR" i="1"/>
            <a:t>smartphone</a:t>
          </a:r>
          <a:r>
            <a:rPr lang="pt-BR"/>
            <a:t> é igual quando nos baseamos em estimadores baseados em estimativas únicas ou na média das estimativas de duas semanas;</a:t>
          </a:r>
        </a:p>
      </dgm:t>
    </dgm:pt>
    <dgm:pt modelId="{9B178A29-7D74-43CB-912D-B318306F47C1}" type="parTrans" cxnId="{983FABF0-A7AF-441C-B267-8C229DAA01E4}">
      <dgm:prSet/>
      <dgm:spPr/>
      <dgm:t>
        <a:bodyPr/>
        <a:lstStyle/>
        <a:p>
          <a:endParaRPr lang="pt-BR"/>
        </a:p>
      </dgm:t>
    </dgm:pt>
    <dgm:pt modelId="{C538714B-D9B6-4C10-A4A2-CB3D9C80D51C}" type="sibTrans" cxnId="{983FABF0-A7AF-441C-B267-8C229DAA01E4}">
      <dgm:prSet/>
      <dgm:spPr/>
      <dgm:t>
        <a:bodyPr/>
        <a:lstStyle/>
        <a:p>
          <a:endParaRPr lang="pt-BR"/>
        </a:p>
      </dgm:t>
    </dgm:pt>
    <dgm:pt modelId="{173A1545-C62B-4D89-9DA8-327F443EA309}">
      <dgm:prSet/>
      <dgm:spPr/>
      <dgm:t>
        <a:bodyPr/>
        <a:lstStyle/>
        <a:p>
          <a:r>
            <a:rPr lang="pt-BR"/>
            <a:t>H5: A cada semana a mais de monitoramento, ocorre um aumento no coeficiente de correlação intraclasse de medida única (ICCMU) para todas as estimativas de minutos de AF semanal;</a:t>
          </a:r>
        </a:p>
      </dgm:t>
    </dgm:pt>
    <dgm:pt modelId="{7154B5D8-4F40-4245-961E-08B2759AF8D7}" type="parTrans" cxnId="{E21BCC31-E59F-4F51-9A68-05E9BEDD9079}">
      <dgm:prSet/>
      <dgm:spPr/>
      <dgm:t>
        <a:bodyPr/>
        <a:lstStyle/>
        <a:p>
          <a:endParaRPr lang="pt-BR"/>
        </a:p>
      </dgm:t>
    </dgm:pt>
    <dgm:pt modelId="{FCE596CF-B6F7-4562-A97B-706E00A94EC6}" type="sibTrans" cxnId="{E21BCC31-E59F-4F51-9A68-05E9BEDD9079}">
      <dgm:prSet/>
      <dgm:spPr/>
      <dgm:t>
        <a:bodyPr/>
        <a:lstStyle/>
        <a:p>
          <a:endParaRPr lang="pt-BR"/>
        </a:p>
      </dgm:t>
    </dgm:pt>
    <dgm:pt modelId="{5EEAD8A6-9FD3-4E39-AB6F-2853D009E1C2}">
      <dgm:prSet/>
      <dgm:spPr/>
      <dgm:t>
        <a:bodyPr/>
        <a:lstStyle/>
        <a:p>
          <a:r>
            <a:rPr lang="pt-BR"/>
            <a:t>H6: A cada semana a mais de monitoramento, ocorre um aumento no coeficiente de correlação intraclasse de média das medidas (ICCMM) para todas as estimativas de minutos de AF semanal;</a:t>
          </a:r>
        </a:p>
      </dgm:t>
    </dgm:pt>
    <dgm:pt modelId="{4850E6AB-E719-4593-A392-048C5C9BB50F}" type="parTrans" cxnId="{B83E338B-F1AC-409A-AB6F-E82FD7C45391}">
      <dgm:prSet/>
      <dgm:spPr/>
      <dgm:t>
        <a:bodyPr/>
        <a:lstStyle/>
        <a:p>
          <a:endParaRPr lang="pt-BR"/>
        </a:p>
      </dgm:t>
    </dgm:pt>
    <dgm:pt modelId="{F10F94E6-8CA1-4F65-8AE7-701777C533F3}" type="sibTrans" cxnId="{B83E338B-F1AC-409A-AB6F-E82FD7C45391}">
      <dgm:prSet/>
      <dgm:spPr/>
      <dgm:t>
        <a:bodyPr/>
        <a:lstStyle/>
        <a:p>
          <a:endParaRPr lang="pt-BR"/>
        </a:p>
      </dgm:t>
    </dgm:pt>
    <dgm:pt modelId="{5EB6E333-677D-4E89-93AF-365B4BF7E0C4}">
      <dgm:prSet/>
      <dgm:spPr/>
      <dgm:t>
        <a:bodyPr/>
        <a:lstStyle/>
        <a:p>
          <a:r>
            <a:rPr lang="pt-BR"/>
            <a:t>H7: A cada semana a mais de monitoramento, ocorre uma redução no erro padrão da medida (EPM) baseado no coeficiente de correlação intraclasse para todas as estimativas de AF semanal;</a:t>
          </a:r>
        </a:p>
      </dgm:t>
    </dgm:pt>
    <dgm:pt modelId="{C8BDB44C-46BA-4B66-9BF8-BBDB99BAD9F6}" type="parTrans" cxnId="{92543AA7-04B1-4DF5-8DB9-05803F283EF3}">
      <dgm:prSet/>
      <dgm:spPr/>
      <dgm:t>
        <a:bodyPr/>
        <a:lstStyle/>
        <a:p>
          <a:endParaRPr lang="pt-BR"/>
        </a:p>
      </dgm:t>
    </dgm:pt>
    <dgm:pt modelId="{36627BC3-CD70-44B8-A587-D33EFE68F3D5}" type="sibTrans" cxnId="{92543AA7-04B1-4DF5-8DB9-05803F283EF3}">
      <dgm:prSet/>
      <dgm:spPr/>
      <dgm:t>
        <a:bodyPr/>
        <a:lstStyle/>
        <a:p>
          <a:endParaRPr lang="pt-BR"/>
        </a:p>
      </dgm:t>
    </dgm:pt>
    <dgm:pt modelId="{7D2BDB35-0AD0-400A-B9E1-E95A76B75433}">
      <dgm:prSet/>
      <dgm:spPr/>
      <dgm:t>
        <a:bodyPr/>
        <a:lstStyle/>
        <a:p>
          <a:r>
            <a:rPr lang="pt-BR"/>
            <a:t>H8: A confiabilidade teste-reteste das estimativas de minutos de AF semanal obtidas por meio do IPAQ e </a:t>
          </a:r>
          <a:r>
            <a:rPr lang="pt-BR" i="1"/>
            <a:t>smartphone</a:t>
          </a:r>
          <a:r>
            <a:rPr lang="pt-BR"/>
            <a:t> impactam o nível de precisão das estimativas realizadas para cada sujeito em cada semana, sendo observado que, quanto maior a confiabilidade, menores os intervalos de confiança de 95% (95% IC) em torno destas estimativas.</a:t>
          </a:r>
        </a:p>
      </dgm:t>
    </dgm:pt>
    <dgm:pt modelId="{4C2E1F42-7118-4180-B852-6A680549F177}" type="parTrans" cxnId="{D5EF36FD-FD36-4332-AC55-6D8C40F90FE8}">
      <dgm:prSet/>
      <dgm:spPr/>
      <dgm:t>
        <a:bodyPr/>
        <a:lstStyle/>
        <a:p>
          <a:endParaRPr lang="pt-BR"/>
        </a:p>
      </dgm:t>
    </dgm:pt>
    <dgm:pt modelId="{EE0670B8-4C93-413D-AB85-EC2117BB8B7D}" type="sibTrans" cxnId="{D5EF36FD-FD36-4332-AC55-6D8C40F90FE8}">
      <dgm:prSet/>
      <dgm:spPr/>
      <dgm:t>
        <a:bodyPr/>
        <a:lstStyle/>
        <a:p>
          <a:endParaRPr lang="pt-BR"/>
        </a:p>
      </dgm:t>
    </dgm:pt>
    <dgm:pt modelId="{2ACAA545-193F-49ED-8E89-983F666084C6}" type="pres">
      <dgm:prSet presAssocID="{7D1B9FA2-B204-4E94-99EA-0E2CF287D4E3}" presName="vert0" presStyleCnt="0">
        <dgm:presLayoutVars>
          <dgm:dir/>
          <dgm:animOne val="branch"/>
          <dgm:animLvl val="lvl"/>
        </dgm:presLayoutVars>
      </dgm:prSet>
      <dgm:spPr/>
    </dgm:pt>
    <dgm:pt modelId="{EE115528-753D-4060-8CF8-296B3A2F3802}" type="pres">
      <dgm:prSet presAssocID="{899A0CED-6DF0-4C7B-BF82-484849C11BB4}" presName="thickLine" presStyleLbl="alignNode1" presStyleIdx="0" presStyleCnt="8"/>
      <dgm:spPr/>
    </dgm:pt>
    <dgm:pt modelId="{E54144DA-B2BC-4918-9064-0D34E1AD5A37}" type="pres">
      <dgm:prSet presAssocID="{899A0CED-6DF0-4C7B-BF82-484849C11BB4}" presName="horz1" presStyleCnt="0"/>
      <dgm:spPr/>
    </dgm:pt>
    <dgm:pt modelId="{A7C83DE2-DFD6-4CCF-BD06-47C788FF6A8A}" type="pres">
      <dgm:prSet presAssocID="{899A0CED-6DF0-4C7B-BF82-484849C11BB4}" presName="tx1" presStyleLbl="revTx" presStyleIdx="0" presStyleCnt="8"/>
      <dgm:spPr/>
    </dgm:pt>
    <dgm:pt modelId="{34995F91-63B9-4AA1-99FD-5F591D209148}" type="pres">
      <dgm:prSet presAssocID="{899A0CED-6DF0-4C7B-BF82-484849C11BB4}" presName="vert1" presStyleCnt="0"/>
      <dgm:spPr/>
    </dgm:pt>
    <dgm:pt modelId="{5BD53121-C4C6-424F-BE96-619FCBD6A051}" type="pres">
      <dgm:prSet presAssocID="{74E41AC8-6836-47C1-B349-449B2DA616ED}" presName="thickLine" presStyleLbl="alignNode1" presStyleIdx="1" presStyleCnt="8"/>
      <dgm:spPr/>
    </dgm:pt>
    <dgm:pt modelId="{BC5886D4-49D5-4194-B0C9-2075EC85612A}" type="pres">
      <dgm:prSet presAssocID="{74E41AC8-6836-47C1-B349-449B2DA616ED}" presName="horz1" presStyleCnt="0"/>
      <dgm:spPr/>
    </dgm:pt>
    <dgm:pt modelId="{B409659D-C75D-4FC1-8975-8748FEF9D905}" type="pres">
      <dgm:prSet presAssocID="{74E41AC8-6836-47C1-B349-449B2DA616ED}" presName="tx1" presStyleLbl="revTx" presStyleIdx="1" presStyleCnt="8"/>
      <dgm:spPr/>
    </dgm:pt>
    <dgm:pt modelId="{47024DA5-BF99-4913-BF89-E8431C0EF048}" type="pres">
      <dgm:prSet presAssocID="{74E41AC8-6836-47C1-B349-449B2DA616ED}" presName="vert1" presStyleCnt="0"/>
      <dgm:spPr/>
    </dgm:pt>
    <dgm:pt modelId="{3F876188-02F6-4061-87EA-B92A8F9BD683}" type="pres">
      <dgm:prSet presAssocID="{72FCBD68-94CD-4249-9951-E15AACB75A2D}" presName="thickLine" presStyleLbl="alignNode1" presStyleIdx="2" presStyleCnt="8"/>
      <dgm:spPr/>
    </dgm:pt>
    <dgm:pt modelId="{0377E00D-FB15-4BB1-8871-E80F17913BDD}" type="pres">
      <dgm:prSet presAssocID="{72FCBD68-94CD-4249-9951-E15AACB75A2D}" presName="horz1" presStyleCnt="0"/>
      <dgm:spPr/>
    </dgm:pt>
    <dgm:pt modelId="{BFF44C01-853B-45D1-A96F-3FC7B9C88A81}" type="pres">
      <dgm:prSet presAssocID="{72FCBD68-94CD-4249-9951-E15AACB75A2D}" presName="tx1" presStyleLbl="revTx" presStyleIdx="2" presStyleCnt="8"/>
      <dgm:spPr/>
    </dgm:pt>
    <dgm:pt modelId="{6E4D6156-C054-48C2-AA60-689EE6A01C0B}" type="pres">
      <dgm:prSet presAssocID="{72FCBD68-94CD-4249-9951-E15AACB75A2D}" presName="vert1" presStyleCnt="0"/>
      <dgm:spPr/>
    </dgm:pt>
    <dgm:pt modelId="{ADA250A5-E310-4123-BB85-47840DDD5235}" type="pres">
      <dgm:prSet presAssocID="{177D03E2-BF62-4A36-B8FA-951290197FAC}" presName="thickLine" presStyleLbl="alignNode1" presStyleIdx="3" presStyleCnt="8"/>
      <dgm:spPr/>
    </dgm:pt>
    <dgm:pt modelId="{CDED477F-E0EA-4809-AD9F-E6A55D8462FD}" type="pres">
      <dgm:prSet presAssocID="{177D03E2-BF62-4A36-B8FA-951290197FAC}" presName="horz1" presStyleCnt="0"/>
      <dgm:spPr/>
    </dgm:pt>
    <dgm:pt modelId="{140CE063-2DB0-40B2-83AE-720B71334E94}" type="pres">
      <dgm:prSet presAssocID="{177D03E2-BF62-4A36-B8FA-951290197FAC}" presName="tx1" presStyleLbl="revTx" presStyleIdx="3" presStyleCnt="8"/>
      <dgm:spPr/>
    </dgm:pt>
    <dgm:pt modelId="{2E57D856-49D5-4492-99A5-2BF9B9D8483E}" type="pres">
      <dgm:prSet presAssocID="{177D03E2-BF62-4A36-B8FA-951290197FAC}" presName="vert1" presStyleCnt="0"/>
      <dgm:spPr/>
    </dgm:pt>
    <dgm:pt modelId="{A06F191C-8605-42DA-B4DB-EC46FF3C1464}" type="pres">
      <dgm:prSet presAssocID="{173A1545-C62B-4D89-9DA8-327F443EA309}" presName="thickLine" presStyleLbl="alignNode1" presStyleIdx="4" presStyleCnt="8"/>
      <dgm:spPr/>
    </dgm:pt>
    <dgm:pt modelId="{F0B4424A-E3AA-4A3F-BF8E-8B366CF8E082}" type="pres">
      <dgm:prSet presAssocID="{173A1545-C62B-4D89-9DA8-327F443EA309}" presName="horz1" presStyleCnt="0"/>
      <dgm:spPr/>
    </dgm:pt>
    <dgm:pt modelId="{A9977021-729C-47DC-89AF-4F87E6D9F45E}" type="pres">
      <dgm:prSet presAssocID="{173A1545-C62B-4D89-9DA8-327F443EA309}" presName="tx1" presStyleLbl="revTx" presStyleIdx="4" presStyleCnt="8"/>
      <dgm:spPr/>
    </dgm:pt>
    <dgm:pt modelId="{F41BB990-EDE9-4C3B-9838-BCFAFF6FD876}" type="pres">
      <dgm:prSet presAssocID="{173A1545-C62B-4D89-9DA8-327F443EA309}" presName="vert1" presStyleCnt="0"/>
      <dgm:spPr/>
    </dgm:pt>
    <dgm:pt modelId="{A4DA66AC-0C67-412F-B35A-4B9724446550}" type="pres">
      <dgm:prSet presAssocID="{5EEAD8A6-9FD3-4E39-AB6F-2853D009E1C2}" presName="thickLine" presStyleLbl="alignNode1" presStyleIdx="5" presStyleCnt="8"/>
      <dgm:spPr/>
    </dgm:pt>
    <dgm:pt modelId="{2E7887A2-179B-4209-9D91-2D14390D2AA7}" type="pres">
      <dgm:prSet presAssocID="{5EEAD8A6-9FD3-4E39-AB6F-2853D009E1C2}" presName="horz1" presStyleCnt="0"/>
      <dgm:spPr/>
    </dgm:pt>
    <dgm:pt modelId="{183A9C7A-B9EC-4DAE-B676-07FB007B898E}" type="pres">
      <dgm:prSet presAssocID="{5EEAD8A6-9FD3-4E39-AB6F-2853D009E1C2}" presName="tx1" presStyleLbl="revTx" presStyleIdx="5" presStyleCnt="8"/>
      <dgm:spPr/>
    </dgm:pt>
    <dgm:pt modelId="{E051AA0F-5734-45AB-B14C-73D0C405B478}" type="pres">
      <dgm:prSet presAssocID="{5EEAD8A6-9FD3-4E39-AB6F-2853D009E1C2}" presName="vert1" presStyleCnt="0"/>
      <dgm:spPr/>
    </dgm:pt>
    <dgm:pt modelId="{D6AA663F-ED97-4636-8381-7F21226ABB2C}" type="pres">
      <dgm:prSet presAssocID="{5EB6E333-677D-4E89-93AF-365B4BF7E0C4}" presName="thickLine" presStyleLbl="alignNode1" presStyleIdx="6" presStyleCnt="8"/>
      <dgm:spPr/>
    </dgm:pt>
    <dgm:pt modelId="{55CF1086-9433-4397-ABF3-D5AA7E1A350D}" type="pres">
      <dgm:prSet presAssocID="{5EB6E333-677D-4E89-93AF-365B4BF7E0C4}" presName="horz1" presStyleCnt="0"/>
      <dgm:spPr/>
    </dgm:pt>
    <dgm:pt modelId="{03CA7C23-3CAD-425B-8742-A6B0232D3CD3}" type="pres">
      <dgm:prSet presAssocID="{5EB6E333-677D-4E89-93AF-365B4BF7E0C4}" presName="tx1" presStyleLbl="revTx" presStyleIdx="6" presStyleCnt="8"/>
      <dgm:spPr/>
    </dgm:pt>
    <dgm:pt modelId="{426609DF-696E-44C6-8D34-5CF0AE4EB67B}" type="pres">
      <dgm:prSet presAssocID="{5EB6E333-677D-4E89-93AF-365B4BF7E0C4}" presName="vert1" presStyleCnt="0"/>
      <dgm:spPr/>
    </dgm:pt>
    <dgm:pt modelId="{EBE71113-3786-4E78-A19E-33A80B936171}" type="pres">
      <dgm:prSet presAssocID="{7D2BDB35-0AD0-400A-B9E1-E95A76B75433}" presName="thickLine" presStyleLbl="alignNode1" presStyleIdx="7" presStyleCnt="8"/>
      <dgm:spPr/>
    </dgm:pt>
    <dgm:pt modelId="{1F1E8D44-0646-4D72-9CEC-51A7368BA338}" type="pres">
      <dgm:prSet presAssocID="{7D2BDB35-0AD0-400A-B9E1-E95A76B75433}" presName="horz1" presStyleCnt="0"/>
      <dgm:spPr/>
    </dgm:pt>
    <dgm:pt modelId="{18F4CA80-E775-478F-BE2C-465C04AA34D9}" type="pres">
      <dgm:prSet presAssocID="{7D2BDB35-0AD0-400A-B9E1-E95A76B75433}" presName="tx1" presStyleLbl="revTx" presStyleIdx="7" presStyleCnt="8"/>
      <dgm:spPr/>
    </dgm:pt>
    <dgm:pt modelId="{DB9E7C57-0868-4255-9B6A-5CD1A4939A3B}" type="pres">
      <dgm:prSet presAssocID="{7D2BDB35-0AD0-400A-B9E1-E95A76B75433}" presName="vert1" presStyleCnt="0"/>
      <dgm:spPr/>
    </dgm:pt>
  </dgm:ptLst>
  <dgm:cxnLst>
    <dgm:cxn modelId="{057ACA04-722D-4B01-86BF-2DDC20A7891F}" type="presOf" srcId="{7D1B9FA2-B204-4E94-99EA-0E2CF287D4E3}" destId="{2ACAA545-193F-49ED-8E89-983F666084C6}" srcOrd="0" destOrd="0" presId="urn:microsoft.com/office/officeart/2008/layout/LinedList"/>
    <dgm:cxn modelId="{AD69420F-82EB-46DE-8C66-09AED0B6CEBE}" srcId="{7D1B9FA2-B204-4E94-99EA-0E2CF287D4E3}" destId="{72FCBD68-94CD-4249-9951-E15AACB75A2D}" srcOrd="2" destOrd="0" parTransId="{820F40F9-271C-47FB-A559-A93FA13B35BD}" sibTransId="{0C3701BD-8B7D-4A01-B37F-A5F161EECFB7}"/>
    <dgm:cxn modelId="{3E1F8420-1A0E-4399-B4A2-57EC3B75C36D}" type="presOf" srcId="{7D2BDB35-0AD0-400A-B9E1-E95A76B75433}" destId="{18F4CA80-E775-478F-BE2C-465C04AA34D9}" srcOrd="0" destOrd="0" presId="urn:microsoft.com/office/officeart/2008/layout/LinedList"/>
    <dgm:cxn modelId="{E21BCC31-E59F-4F51-9A68-05E9BEDD9079}" srcId="{7D1B9FA2-B204-4E94-99EA-0E2CF287D4E3}" destId="{173A1545-C62B-4D89-9DA8-327F443EA309}" srcOrd="4" destOrd="0" parTransId="{7154B5D8-4F40-4245-961E-08B2759AF8D7}" sibTransId="{FCE596CF-B6F7-4562-A97B-706E00A94EC6}"/>
    <dgm:cxn modelId="{772DFE34-1126-4560-B75A-0053ACFE562E}" type="presOf" srcId="{173A1545-C62B-4D89-9DA8-327F443EA309}" destId="{A9977021-729C-47DC-89AF-4F87E6D9F45E}" srcOrd="0" destOrd="0" presId="urn:microsoft.com/office/officeart/2008/layout/LinedList"/>
    <dgm:cxn modelId="{62E64D67-F404-414E-8100-7B4C8572FCEC}" type="presOf" srcId="{177D03E2-BF62-4A36-B8FA-951290197FAC}" destId="{140CE063-2DB0-40B2-83AE-720B71334E94}" srcOrd="0" destOrd="0" presId="urn:microsoft.com/office/officeart/2008/layout/LinedList"/>
    <dgm:cxn modelId="{4F740676-7649-4C8D-A692-E55856999643}" srcId="{7D1B9FA2-B204-4E94-99EA-0E2CF287D4E3}" destId="{899A0CED-6DF0-4C7B-BF82-484849C11BB4}" srcOrd="0" destOrd="0" parTransId="{4E21DF85-8B18-4CCF-9C97-B097D92D6760}" sibTransId="{D00BDEE0-2A0D-4C77-9D65-3CE32DA1C4CF}"/>
    <dgm:cxn modelId="{B83E338B-F1AC-409A-AB6F-E82FD7C45391}" srcId="{7D1B9FA2-B204-4E94-99EA-0E2CF287D4E3}" destId="{5EEAD8A6-9FD3-4E39-AB6F-2853D009E1C2}" srcOrd="5" destOrd="0" parTransId="{4850E6AB-E719-4593-A392-048C5C9BB50F}" sibTransId="{F10F94E6-8CA1-4F65-8AE7-701777C533F3}"/>
    <dgm:cxn modelId="{16386697-AF68-4A94-A997-FB98B9AD2C75}" type="presOf" srcId="{5EEAD8A6-9FD3-4E39-AB6F-2853D009E1C2}" destId="{183A9C7A-B9EC-4DAE-B676-07FB007B898E}" srcOrd="0" destOrd="0" presId="urn:microsoft.com/office/officeart/2008/layout/LinedList"/>
    <dgm:cxn modelId="{92543AA7-04B1-4DF5-8DB9-05803F283EF3}" srcId="{7D1B9FA2-B204-4E94-99EA-0E2CF287D4E3}" destId="{5EB6E333-677D-4E89-93AF-365B4BF7E0C4}" srcOrd="6" destOrd="0" parTransId="{C8BDB44C-46BA-4B66-9BF8-BBDB99BAD9F6}" sibTransId="{36627BC3-CD70-44B8-A587-D33EFE68F3D5}"/>
    <dgm:cxn modelId="{63FB09B0-C185-48A1-8716-E84B07EA88CE}" type="presOf" srcId="{899A0CED-6DF0-4C7B-BF82-484849C11BB4}" destId="{A7C83DE2-DFD6-4CCF-BD06-47C788FF6A8A}" srcOrd="0" destOrd="0" presId="urn:microsoft.com/office/officeart/2008/layout/LinedList"/>
    <dgm:cxn modelId="{43C643CB-E0EE-4722-B39A-DB7639D74294}" srcId="{7D1B9FA2-B204-4E94-99EA-0E2CF287D4E3}" destId="{74E41AC8-6836-47C1-B349-449B2DA616ED}" srcOrd="1" destOrd="0" parTransId="{AE9A2789-BCE2-4426-9023-2E380AE45025}" sibTransId="{A92AA3C2-4866-44D4-BEAF-C0C84BF91A98}"/>
    <dgm:cxn modelId="{895027D8-91C2-4377-B7FA-E6D1596A1C31}" type="presOf" srcId="{74E41AC8-6836-47C1-B349-449B2DA616ED}" destId="{B409659D-C75D-4FC1-8975-8748FEF9D905}" srcOrd="0" destOrd="0" presId="urn:microsoft.com/office/officeart/2008/layout/LinedList"/>
    <dgm:cxn modelId="{5EF5FDE8-08D8-4CEB-B913-4968CBBA6C01}" type="presOf" srcId="{72FCBD68-94CD-4249-9951-E15AACB75A2D}" destId="{BFF44C01-853B-45D1-A96F-3FC7B9C88A81}" srcOrd="0" destOrd="0" presId="urn:microsoft.com/office/officeart/2008/layout/LinedList"/>
    <dgm:cxn modelId="{983FABF0-A7AF-441C-B267-8C229DAA01E4}" srcId="{7D1B9FA2-B204-4E94-99EA-0E2CF287D4E3}" destId="{177D03E2-BF62-4A36-B8FA-951290197FAC}" srcOrd="3" destOrd="0" parTransId="{9B178A29-7D74-43CB-912D-B318306F47C1}" sibTransId="{C538714B-D9B6-4C10-A4A2-CB3D9C80D51C}"/>
    <dgm:cxn modelId="{D5EF36FD-FD36-4332-AC55-6D8C40F90FE8}" srcId="{7D1B9FA2-B204-4E94-99EA-0E2CF287D4E3}" destId="{7D2BDB35-0AD0-400A-B9E1-E95A76B75433}" srcOrd="7" destOrd="0" parTransId="{4C2E1F42-7118-4180-B852-6A680549F177}" sibTransId="{EE0670B8-4C93-413D-AB85-EC2117BB8B7D}"/>
    <dgm:cxn modelId="{5D5E3CFD-A404-46CD-8514-B2D80E4AC221}" type="presOf" srcId="{5EB6E333-677D-4E89-93AF-365B4BF7E0C4}" destId="{03CA7C23-3CAD-425B-8742-A6B0232D3CD3}" srcOrd="0" destOrd="0" presId="urn:microsoft.com/office/officeart/2008/layout/LinedList"/>
    <dgm:cxn modelId="{A8FA5DBE-3477-481F-9A02-5DAF696E9610}" type="presParOf" srcId="{2ACAA545-193F-49ED-8E89-983F666084C6}" destId="{EE115528-753D-4060-8CF8-296B3A2F3802}" srcOrd="0" destOrd="0" presId="urn:microsoft.com/office/officeart/2008/layout/LinedList"/>
    <dgm:cxn modelId="{B74FE0EB-06D2-4E6F-8CEB-ACDA6AA25957}" type="presParOf" srcId="{2ACAA545-193F-49ED-8E89-983F666084C6}" destId="{E54144DA-B2BC-4918-9064-0D34E1AD5A37}" srcOrd="1" destOrd="0" presId="urn:microsoft.com/office/officeart/2008/layout/LinedList"/>
    <dgm:cxn modelId="{8D3DFE68-2724-4362-AAB8-4D287F41AA41}" type="presParOf" srcId="{E54144DA-B2BC-4918-9064-0D34E1AD5A37}" destId="{A7C83DE2-DFD6-4CCF-BD06-47C788FF6A8A}" srcOrd="0" destOrd="0" presId="urn:microsoft.com/office/officeart/2008/layout/LinedList"/>
    <dgm:cxn modelId="{4FD7A7E1-1A18-4D97-AB09-0B317B4917A6}" type="presParOf" srcId="{E54144DA-B2BC-4918-9064-0D34E1AD5A37}" destId="{34995F91-63B9-4AA1-99FD-5F591D209148}" srcOrd="1" destOrd="0" presId="urn:microsoft.com/office/officeart/2008/layout/LinedList"/>
    <dgm:cxn modelId="{A71432BD-D45B-4773-94CA-C818CEAD29BD}" type="presParOf" srcId="{2ACAA545-193F-49ED-8E89-983F666084C6}" destId="{5BD53121-C4C6-424F-BE96-619FCBD6A051}" srcOrd="2" destOrd="0" presId="urn:microsoft.com/office/officeart/2008/layout/LinedList"/>
    <dgm:cxn modelId="{39EFE3B7-7314-4DBA-BC90-EF4CE56E9656}" type="presParOf" srcId="{2ACAA545-193F-49ED-8E89-983F666084C6}" destId="{BC5886D4-49D5-4194-B0C9-2075EC85612A}" srcOrd="3" destOrd="0" presId="urn:microsoft.com/office/officeart/2008/layout/LinedList"/>
    <dgm:cxn modelId="{91C5C6A7-A162-493E-8535-33904E1B569F}" type="presParOf" srcId="{BC5886D4-49D5-4194-B0C9-2075EC85612A}" destId="{B409659D-C75D-4FC1-8975-8748FEF9D905}" srcOrd="0" destOrd="0" presId="urn:microsoft.com/office/officeart/2008/layout/LinedList"/>
    <dgm:cxn modelId="{85375D95-15B2-4996-A710-88EEC65883CA}" type="presParOf" srcId="{BC5886D4-49D5-4194-B0C9-2075EC85612A}" destId="{47024DA5-BF99-4913-BF89-E8431C0EF048}" srcOrd="1" destOrd="0" presId="urn:microsoft.com/office/officeart/2008/layout/LinedList"/>
    <dgm:cxn modelId="{A8DCCEB5-BCF0-4334-BA2D-AE48A2D46CCF}" type="presParOf" srcId="{2ACAA545-193F-49ED-8E89-983F666084C6}" destId="{3F876188-02F6-4061-87EA-B92A8F9BD683}" srcOrd="4" destOrd="0" presId="urn:microsoft.com/office/officeart/2008/layout/LinedList"/>
    <dgm:cxn modelId="{62A43213-50F8-41AC-A540-3887F6947E67}" type="presParOf" srcId="{2ACAA545-193F-49ED-8E89-983F666084C6}" destId="{0377E00D-FB15-4BB1-8871-E80F17913BDD}" srcOrd="5" destOrd="0" presId="urn:microsoft.com/office/officeart/2008/layout/LinedList"/>
    <dgm:cxn modelId="{99CA64FB-0F88-49CE-BC33-50DC067E7886}" type="presParOf" srcId="{0377E00D-FB15-4BB1-8871-E80F17913BDD}" destId="{BFF44C01-853B-45D1-A96F-3FC7B9C88A81}" srcOrd="0" destOrd="0" presId="urn:microsoft.com/office/officeart/2008/layout/LinedList"/>
    <dgm:cxn modelId="{7E68AB2B-9CC0-470C-82E9-670D926CC533}" type="presParOf" srcId="{0377E00D-FB15-4BB1-8871-E80F17913BDD}" destId="{6E4D6156-C054-48C2-AA60-689EE6A01C0B}" srcOrd="1" destOrd="0" presId="urn:microsoft.com/office/officeart/2008/layout/LinedList"/>
    <dgm:cxn modelId="{8E2058E0-59F2-4A7C-9C5D-080243DDDC6E}" type="presParOf" srcId="{2ACAA545-193F-49ED-8E89-983F666084C6}" destId="{ADA250A5-E310-4123-BB85-47840DDD5235}" srcOrd="6" destOrd="0" presId="urn:microsoft.com/office/officeart/2008/layout/LinedList"/>
    <dgm:cxn modelId="{13782FBB-A9E6-4445-92E2-8A1ECDB69210}" type="presParOf" srcId="{2ACAA545-193F-49ED-8E89-983F666084C6}" destId="{CDED477F-E0EA-4809-AD9F-E6A55D8462FD}" srcOrd="7" destOrd="0" presId="urn:microsoft.com/office/officeart/2008/layout/LinedList"/>
    <dgm:cxn modelId="{7F9F9958-7A20-4D4C-A534-66EBFB0C10B8}" type="presParOf" srcId="{CDED477F-E0EA-4809-AD9F-E6A55D8462FD}" destId="{140CE063-2DB0-40B2-83AE-720B71334E94}" srcOrd="0" destOrd="0" presId="urn:microsoft.com/office/officeart/2008/layout/LinedList"/>
    <dgm:cxn modelId="{F85099D2-E89D-4ECE-9373-735CDA742A3A}" type="presParOf" srcId="{CDED477F-E0EA-4809-AD9F-E6A55D8462FD}" destId="{2E57D856-49D5-4492-99A5-2BF9B9D8483E}" srcOrd="1" destOrd="0" presId="urn:microsoft.com/office/officeart/2008/layout/LinedList"/>
    <dgm:cxn modelId="{F2D8D3E6-1F5C-4BFE-986F-8708FAE0643D}" type="presParOf" srcId="{2ACAA545-193F-49ED-8E89-983F666084C6}" destId="{A06F191C-8605-42DA-B4DB-EC46FF3C1464}" srcOrd="8" destOrd="0" presId="urn:microsoft.com/office/officeart/2008/layout/LinedList"/>
    <dgm:cxn modelId="{1BAE8B2C-DE5A-4D43-87E5-EC436425BB5E}" type="presParOf" srcId="{2ACAA545-193F-49ED-8E89-983F666084C6}" destId="{F0B4424A-E3AA-4A3F-BF8E-8B366CF8E082}" srcOrd="9" destOrd="0" presId="urn:microsoft.com/office/officeart/2008/layout/LinedList"/>
    <dgm:cxn modelId="{61EF5354-89A1-47AF-9F8D-6AAC12EEDFAF}" type="presParOf" srcId="{F0B4424A-E3AA-4A3F-BF8E-8B366CF8E082}" destId="{A9977021-729C-47DC-89AF-4F87E6D9F45E}" srcOrd="0" destOrd="0" presId="urn:microsoft.com/office/officeart/2008/layout/LinedList"/>
    <dgm:cxn modelId="{54E27E24-852D-4E64-B3D0-F4A2A7A9B251}" type="presParOf" srcId="{F0B4424A-E3AA-4A3F-BF8E-8B366CF8E082}" destId="{F41BB990-EDE9-4C3B-9838-BCFAFF6FD876}" srcOrd="1" destOrd="0" presId="urn:microsoft.com/office/officeart/2008/layout/LinedList"/>
    <dgm:cxn modelId="{1ED9030B-9212-4D84-85BC-75D8000EE8F6}" type="presParOf" srcId="{2ACAA545-193F-49ED-8E89-983F666084C6}" destId="{A4DA66AC-0C67-412F-B35A-4B9724446550}" srcOrd="10" destOrd="0" presId="urn:microsoft.com/office/officeart/2008/layout/LinedList"/>
    <dgm:cxn modelId="{B5577951-84D6-490E-A319-99FD8EDF3305}" type="presParOf" srcId="{2ACAA545-193F-49ED-8E89-983F666084C6}" destId="{2E7887A2-179B-4209-9D91-2D14390D2AA7}" srcOrd="11" destOrd="0" presId="urn:microsoft.com/office/officeart/2008/layout/LinedList"/>
    <dgm:cxn modelId="{5D82E321-5C81-4DC5-A358-B1CFFBDE1A5A}" type="presParOf" srcId="{2E7887A2-179B-4209-9D91-2D14390D2AA7}" destId="{183A9C7A-B9EC-4DAE-B676-07FB007B898E}" srcOrd="0" destOrd="0" presId="urn:microsoft.com/office/officeart/2008/layout/LinedList"/>
    <dgm:cxn modelId="{B2EEC06D-2522-4FC1-A9C8-0683749DA3E1}" type="presParOf" srcId="{2E7887A2-179B-4209-9D91-2D14390D2AA7}" destId="{E051AA0F-5734-45AB-B14C-73D0C405B478}" srcOrd="1" destOrd="0" presId="urn:microsoft.com/office/officeart/2008/layout/LinedList"/>
    <dgm:cxn modelId="{0DD65C3B-961A-4F8E-9F7C-EEBB8D8522DE}" type="presParOf" srcId="{2ACAA545-193F-49ED-8E89-983F666084C6}" destId="{D6AA663F-ED97-4636-8381-7F21226ABB2C}" srcOrd="12" destOrd="0" presId="urn:microsoft.com/office/officeart/2008/layout/LinedList"/>
    <dgm:cxn modelId="{1D4B6C7B-4B25-479A-8365-FCBC07E42418}" type="presParOf" srcId="{2ACAA545-193F-49ED-8E89-983F666084C6}" destId="{55CF1086-9433-4397-ABF3-D5AA7E1A350D}" srcOrd="13" destOrd="0" presId="urn:microsoft.com/office/officeart/2008/layout/LinedList"/>
    <dgm:cxn modelId="{051E17DE-9AC9-4255-BDAF-9E837EDF1813}" type="presParOf" srcId="{55CF1086-9433-4397-ABF3-D5AA7E1A350D}" destId="{03CA7C23-3CAD-425B-8742-A6B0232D3CD3}" srcOrd="0" destOrd="0" presId="urn:microsoft.com/office/officeart/2008/layout/LinedList"/>
    <dgm:cxn modelId="{6F6DC5EA-D05A-4EAF-9336-35E8278A7A0B}" type="presParOf" srcId="{55CF1086-9433-4397-ABF3-D5AA7E1A350D}" destId="{426609DF-696E-44C6-8D34-5CF0AE4EB67B}" srcOrd="1" destOrd="0" presId="urn:microsoft.com/office/officeart/2008/layout/LinedList"/>
    <dgm:cxn modelId="{C7C9B551-3C44-4593-8404-F3F7F4E5E416}" type="presParOf" srcId="{2ACAA545-193F-49ED-8E89-983F666084C6}" destId="{EBE71113-3786-4E78-A19E-33A80B936171}" srcOrd="14" destOrd="0" presId="urn:microsoft.com/office/officeart/2008/layout/LinedList"/>
    <dgm:cxn modelId="{093CC200-98CA-4337-964D-338716791CBF}" type="presParOf" srcId="{2ACAA545-193F-49ED-8E89-983F666084C6}" destId="{1F1E8D44-0646-4D72-9CEC-51A7368BA338}" srcOrd="15" destOrd="0" presId="urn:microsoft.com/office/officeart/2008/layout/LinedList"/>
    <dgm:cxn modelId="{CBEA7C6D-A505-4888-B850-9D8611EA32F2}" type="presParOf" srcId="{1F1E8D44-0646-4D72-9CEC-51A7368BA338}" destId="{18F4CA80-E775-478F-BE2C-465C04AA34D9}" srcOrd="0" destOrd="0" presId="urn:microsoft.com/office/officeart/2008/layout/LinedList"/>
    <dgm:cxn modelId="{BC4EA8E9-89F6-458F-9E64-DB868D6ECE04}" type="presParOf" srcId="{1F1E8D44-0646-4D72-9CEC-51A7368BA338}" destId="{DB9E7C57-0868-4255-9B6A-5CD1A4939A3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56F98-E926-4969-ACCD-08D084EA8604}" type="doc">
      <dgm:prSet loTypeId="urn:microsoft.com/office/officeart/2008/layout/VerticalCurvedList" loCatId="list" qsTypeId="urn:microsoft.com/office/officeart/2005/8/quickstyle/simple1" qsCatId="simple" csTypeId="urn:microsoft.com/office/officeart/2005/8/colors/accent2_1" csCatId="accent2" phldr="1"/>
      <dgm:spPr/>
      <dgm:t>
        <a:bodyPr/>
        <a:lstStyle/>
        <a:p>
          <a:endParaRPr lang="pt-BR"/>
        </a:p>
      </dgm:t>
    </dgm:pt>
    <dgm:pt modelId="{CC38A492-A1C3-4787-B64B-419A23143172}">
      <dgm:prSet/>
      <dgm:spPr/>
      <dgm:t>
        <a:bodyPr/>
        <a:lstStyle/>
        <a:p>
          <a:r>
            <a:rPr lang="en-US" b="1" dirty="0" err="1">
              <a:latin typeface="Times New Roman" panose="02020603050405020304" pitchFamily="18" charset="0"/>
              <a:cs typeface="Times New Roman" panose="02020603050405020304" pitchFamily="18" charset="0"/>
            </a:rPr>
            <a:t>Critérios</a:t>
          </a:r>
          <a:r>
            <a:rPr lang="en-US" b="1" dirty="0">
              <a:latin typeface="Times New Roman" panose="02020603050405020304" pitchFamily="18" charset="0"/>
              <a:cs typeface="Times New Roman" panose="02020603050405020304" pitchFamily="18" charset="0"/>
            </a:rPr>
            <a:t> de </a:t>
          </a:r>
          <a:r>
            <a:rPr lang="en-US" b="1" dirty="0" err="1">
              <a:latin typeface="Times New Roman" panose="02020603050405020304" pitchFamily="18" charset="0"/>
              <a:cs typeface="Times New Roman" panose="02020603050405020304" pitchFamily="18" charset="0"/>
            </a:rPr>
            <a:t>inclusão</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pt-BR" dirty="0">
              <a:latin typeface="Times New Roman" panose="02020603050405020304" pitchFamily="18" charset="0"/>
              <a:cs typeface="Times New Roman" panose="02020603050405020304" pitchFamily="18" charset="0"/>
            </a:rPr>
            <a:t>idade entre 18 e 44 anos, sem condição de saúde adversa, possuir um smartphone com sistema Android &gt; 6, fazer uso de seu smartphone por um período &gt; 10 horas por dia, não ter um dispositivo da marca Xiaomi (com base no estudo piloto).</a:t>
          </a:r>
        </a:p>
      </dgm:t>
    </dgm:pt>
    <dgm:pt modelId="{10AE24D2-CC62-4235-9394-D769F9FB8994}" type="parTrans" cxnId="{A07A13B7-16E4-45F4-9E03-A598D36E8607}">
      <dgm:prSet/>
      <dgm:spPr/>
      <dgm:t>
        <a:bodyPr/>
        <a:lstStyle/>
        <a:p>
          <a:endParaRPr lang="pt-BR"/>
        </a:p>
      </dgm:t>
    </dgm:pt>
    <dgm:pt modelId="{331FE171-FD8C-452A-B2A2-BFD4982178B7}" type="sibTrans" cxnId="{A07A13B7-16E4-45F4-9E03-A598D36E8607}">
      <dgm:prSet/>
      <dgm:spPr/>
      <dgm:t>
        <a:bodyPr/>
        <a:lstStyle/>
        <a:p>
          <a:endParaRPr lang="pt-BR"/>
        </a:p>
      </dgm:t>
    </dgm:pt>
    <dgm:pt modelId="{E5240298-E392-4C6D-AD2F-98E63B26AF5A}">
      <dgm:prSet/>
      <dgm:spPr/>
      <dgm:t>
        <a:bodyPr/>
        <a:lstStyle/>
        <a:p>
          <a:r>
            <a:rPr lang="pt-BR" b="1" dirty="0">
              <a:latin typeface="Times New Roman" panose="02020603050405020304" pitchFamily="18" charset="0"/>
              <a:cs typeface="Times New Roman" panose="02020603050405020304" pitchFamily="18" charset="0"/>
            </a:rPr>
            <a:t>Critérios de exclusão: </a:t>
          </a:r>
          <a:r>
            <a:rPr lang="pt-BR" dirty="0">
              <a:latin typeface="Times New Roman" panose="02020603050405020304" pitchFamily="18" charset="0"/>
              <a:cs typeface="Times New Roman" panose="02020603050405020304" pitchFamily="18" charset="0"/>
            </a:rPr>
            <a:t>apresentaram complicações de saúde adversas, incompatibilidade de software, vivenciaram mudança na rotina, não adaptou ao monitoramento.</a:t>
          </a:r>
        </a:p>
      </dgm:t>
    </dgm:pt>
    <dgm:pt modelId="{927D64D4-2B90-4ED5-AA8B-C2B72D1D7AE9}" type="parTrans" cxnId="{6CE5CB65-9A73-4910-87BC-60FD4C6523EE}">
      <dgm:prSet/>
      <dgm:spPr/>
      <dgm:t>
        <a:bodyPr/>
        <a:lstStyle/>
        <a:p>
          <a:endParaRPr lang="pt-BR"/>
        </a:p>
      </dgm:t>
    </dgm:pt>
    <dgm:pt modelId="{481FCB6A-80A8-4F8C-8BC2-5EA7AA0E8F67}" type="sibTrans" cxnId="{6CE5CB65-9A73-4910-87BC-60FD4C6523EE}">
      <dgm:prSet/>
      <dgm:spPr/>
      <dgm:t>
        <a:bodyPr/>
        <a:lstStyle/>
        <a:p>
          <a:endParaRPr lang="pt-BR"/>
        </a:p>
      </dgm:t>
    </dgm:pt>
    <dgm:pt modelId="{520BCC74-9346-422D-9D0A-50AF24B3A337}" type="pres">
      <dgm:prSet presAssocID="{BA556F98-E926-4969-ACCD-08D084EA8604}" presName="Name0" presStyleCnt="0">
        <dgm:presLayoutVars>
          <dgm:chMax val="7"/>
          <dgm:chPref val="7"/>
          <dgm:dir/>
        </dgm:presLayoutVars>
      </dgm:prSet>
      <dgm:spPr/>
    </dgm:pt>
    <dgm:pt modelId="{EEBC60FC-5BC4-4122-A336-E02B636D60C2}" type="pres">
      <dgm:prSet presAssocID="{BA556F98-E926-4969-ACCD-08D084EA8604}" presName="Name1" presStyleCnt="0"/>
      <dgm:spPr/>
    </dgm:pt>
    <dgm:pt modelId="{C67948B8-161E-404A-A429-4096FA43D7C6}" type="pres">
      <dgm:prSet presAssocID="{BA556F98-E926-4969-ACCD-08D084EA8604}" presName="cycle" presStyleCnt="0"/>
      <dgm:spPr/>
    </dgm:pt>
    <dgm:pt modelId="{237AA8F4-FD3A-492D-AD81-50AD6961228F}" type="pres">
      <dgm:prSet presAssocID="{BA556F98-E926-4969-ACCD-08D084EA8604}" presName="srcNode" presStyleLbl="node1" presStyleIdx="0" presStyleCnt="2"/>
      <dgm:spPr/>
    </dgm:pt>
    <dgm:pt modelId="{443E6BE1-A097-4982-AA52-274E8F12E208}" type="pres">
      <dgm:prSet presAssocID="{BA556F98-E926-4969-ACCD-08D084EA8604}" presName="conn" presStyleLbl="parChTrans1D2" presStyleIdx="0" presStyleCnt="1"/>
      <dgm:spPr/>
    </dgm:pt>
    <dgm:pt modelId="{A1DDB614-F9F1-44FA-9594-82E4D12DF7C7}" type="pres">
      <dgm:prSet presAssocID="{BA556F98-E926-4969-ACCD-08D084EA8604}" presName="extraNode" presStyleLbl="node1" presStyleIdx="0" presStyleCnt="2"/>
      <dgm:spPr/>
    </dgm:pt>
    <dgm:pt modelId="{6C12C816-1131-484B-84E8-38C423DCE9CD}" type="pres">
      <dgm:prSet presAssocID="{BA556F98-E926-4969-ACCD-08D084EA8604}" presName="dstNode" presStyleLbl="node1" presStyleIdx="0" presStyleCnt="2"/>
      <dgm:spPr/>
    </dgm:pt>
    <dgm:pt modelId="{D4BD83B1-5FE7-47D7-A623-95EDB21EC2E7}" type="pres">
      <dgm:prSet presAssocID="{CC38A492-A1C3-4787-B64B-419A23143172}" presName="text_1" presStyleLbl="node1" presStyleIdx="0" presStyleCnt="2">
        <dgm:presLayoutVars>
          <dgm:bulletEnabled val="1"/>
        </dgm:presLayoutVars>
      </dgm:prSet>
      <dgm:spPr/>
    </dgm:pt>
    <dgm:pt modelId="{5C66AF03-7D11-408F-8663-0BD835B1769E}" type="pres">
      <dgm:prSet presAssocID="{CC38A492-A1C3-4787-B64B-419A23143172}" presName="accent_1" presStyleCnt="0"/>
      <dgm:spPr/>
    </dgm:pt>
    <dgm:pt modelId="{EA51CFA0-92C1-4EE5-B736-3DE770947E9E}" type="pres">
      <dgm:prSet presAssocID="{CC38A492-A1C3-4787-B64B-419A23143172}" presName="accentRepeatNode" presStyleLbl="solidFgAcc1" presStyleIdx="0" presStyleCnt="2"/>
      <dgm:spPr/>
    </dgm:pt>
    <dgm:pt modelId="{3AFC2976-CBA4-4358-938F-4B47E8F37329}" type="pres">
      <dgm:prSet presAssocID="{E5240298-E392-4C6D-AD2F-98E63B26AF5A}" presName="text_2" presStyleLbl="node1" presStyleIdx="1" presStyleCnt="2">
        <dgm:presLayoutVars>
          <dgm:bulletEnabled val="1"/>
        </dgm:presLayoutVars>
      </dgm:prSet>
      <dgm:spPr/>
    </dgm:pt>
    <dgm:pt modelId="{AAF15E40-0FE3-42E9-B35C-9BA771817070}" type="pres">
      <dgm:prSet presAssocID="{E5240298-E392-4C6D-AD2F-98E63B26AF5A}" presName="accent_2" presStyleCnt="0"/>
      <dgm:spPr/>
    </dgm:pt>
    <dgm:pt modelId="{0B2CB036-1194-402E-AB81-44800ED4D55E}" type="pres">
      <dgm:prSet presAssocID="{E5240298-E392-4C6D-AD2F-98E63B26AF5A}" presName="accentRepeatNode" presStyleLbl="solidFgAcc1" presStyleIdx="1" presStyleCnt="2"/>
      <dgm:spPr/>
    </dgm:pt>
  </dgm:ptLst>
  <dgm:cxnLst>
    <dgm:cxn modelId="{B052D411-CD63-4AEE-90A7-271FB95D0255}" type="presOf" srcId="{331FE171-FD8C-452A-B2A2-BFD4982178B7}" destId="{443E6BE1-A097-4982-AA52-274E8F12E208}" srcOrd="0" destOrd="0" presId="urn:microsoft.com/office/officeart/2008/layout/VerticalCurvedList"/>
    <dgm:cxn modelId="{6CE5CB65-9A73-4910-87BC-60FD4C6523EE}" srcId="{BA556F98-E926-4969-ACCD-08D084EA8604}" destId="{E5240298-E392-4C6D-AD2F-98E63B26AF5A}" srcOrd="1" destOrd="0" parTransId="{927D64D4-2B90-4ED5-AA8B-C2B72D1D7AE9}" sibTransId="{481FCB6A-80A8-4F8C-8BC2-5EA7AA0E8F67}"/>
    <dgm:cxn modelId="{406A986A-A740-439E-A011-BD2F6EE428B6}" type="presOf" srcId="{E5240298-E392-4C6D-AD2F-98E63B26AF5A}" destId="{3AFC2976-CBA4-4358-938F-4B47E8F37329}" srcOrd="0" destOrd="0" presId="urn:microsoft.com/office/officeart/2008/layout/VerticalCurvedList"/>
    <dgm:cxn modelId="{47BB4193-EB84-444D-8BBD-740084B83B18}" type="presOf" srcId="{BA556F98-E926-4969-ACCD-08D084EA8604}" destId="{520BCC74-9346-422D-9D0A-50AF24B3A337}" srcOrd="0" destOrd="0" presId="urn:microsoft.com/office/officeart/2008/layout/VerticalCurvedList"/>
    <dgm:cxn modelId="{A07A13B7-16E4-45F4-9E03-A598D36E8607}" srcId="{BA556F98-E926-4969-ACCD-08D084EA8604}" destId="{CC38A492-A1C3-4787-B64B-419A23143172}" srcOrd="0" destOrd="0" parTransId="{10AE24D2-CC62-4235-9394-D769F9FB8994}" sibTransId="{331FE171-FD8C-452A-B2A2-BFD4982178B7}"/>
    <dgm:cxn modelId="{140EAFD0-326E-44E3-8731-0ED58DF28EE1}" type="presOf" srcId="{CC38A492-A1C3-4787-B64B-419A23143172}" destId="{D4BD83B1-5FE7-47D7-A623-95EDB21EC2E7}" srcOrd="0" destOrd="0" presId="urn:microsoft.com/office/officeart/2008/layout/VerticalCurvedList"/>
    <dgm:cxn modelId="{B3ED5223-1D62-49D5-96BB-466D3C57D76D}" type="presParOf" srcId="{520BCC74-9346-422D-9D0A-50AF24B3A337}" destId="{EEBC60FC-5BC4-4122-A336-E02B636D60C2}" srcOrd="0" destOrd="0" presId="urn:microsoft.com/office/officeart/2008/layout/VerticalCurvedList"/>
    <dgm:cxn modelId="{5A2755E9-11C3-469D-A10C-1AFC2C673B34}" type="presParOf" srcId="{EEBC60FC-5BC4-4122-A336-E02B636D60C2}" destId="{C67948B8-161E-404A-A429-4096FA43D7C6}" srcOrd="0" destOrd="0" presId="urn:microsoft.com/office/officeart/2008/layout/VerticalCurvedList"/>
    <dgm:cxn modelId="{7B92E9EC-C49E-4F87-8E0A-0E77C4551167}" type="presParOf" srcId="{C67948B8-161E-404A-A429-4096FA43D7C6}" destId="{237AA8F4-FD3A-492D-AD81-50AD6961228F}" srcOrd="0" destOrd="0" presId="urn:microsoft.com/office/officeart/2008/layout/VerticalCurvedList"/>
    <dgm:cxn modelId="{823AD8E3-21BB-4094-ADFA-28F23337916C}" type="presParOf" srcId="{C67948B8-161E-404A-A429-4096FA43D7C6}" destId="{443E6BE1-A097-4982-AA52-274E8F12E208}" srcOrd="1" destOrd="0" presId="urn:microsoft.com/office/officeart/2008/layout/VerticalCurvedList"/>
    <dgm:cxn modelId="{49BB7B12-456F-43B5-9304-784A86FF81DA}" type="presParOf" srcId="{C67948B8-161E-404A-A429-4096FA43D7C6}" destId="{A1DDB614-F9F1-44FA-9594-82E4D12DF7C7}" srcOrd="2" destOrd="0" presId="urn:microsoft.com/office/officeart/2008/layout/VerticalCurvedList"/>
    <dgm:cxn modelId="{D0F63D21-35AE-48D7-A65F-5E02B66604A6}" type="presParOf" srcId="{C67948B8-161E-404A-A429-4096FA43D7C6}" destId="{6C12C816-1131-484B-84E8-38C423DCE9CD}" srcOrd="3" destOrd="0" presId="urn:microsoft.com/office/officeart/2008/layout/VerticalCurvedList"/>
    <dgm:cxn modelId="{1489116F-20E1-4857-98D1-FBB14B0F1304}" type="presParOf" srcId="{EEBC60FC-5BC4-4122-A336-E02B636D60C2}" destId="{D4BD83B1-5FE7-47D7-A623-95EDB21EC2E7}" srcOrd="1" destOrd="0" presId="urn:microsoft.com/office/officeart/2008/layout/VerticalCurvedList"/>
    <dgm:cxn modelId="{F90AA0C7-FC4E-484D-AAB3-F6099DE34690}" type="presParOf" srcId="{EEBC60FC-5BC4-4122-A336-E02B636D60C2}" destId="{5C66AF03-7D11-408F-8663-0BD835B1769E}" srcOrd="2" destOrd="0" presId="urn:microsoft.com/office/officeart/2008/layout/VerticalCurvedList"/>
    <dgm:cxn modelId="{D133F524-1363-4F38-8326-8393D440F514}" type="presParOf" srcId="{5C66AF03-7D11-408F-8663-0BD835B1769E}" destId="{EA51CFA0-92C1-4EE5-B736-3DE770947E9E}" srcOrd="0" destOrd="0" presId="urn:microsoft.com/office/officeart/2008/layout/VerticalCurvedList"/>
    <dgm:cxn modelId="{33047C75-6500-4838-A0C2-A9F7C2C5DEC6}" type="presParOf" srcId="{EEBC60FC-5BC4-4122-A336-E02B636D60C2}" destId="{3AFC2976-CBA4-4358-938F-4B47E8F37329}" srcOrd="3" destOrd="0" presId="urn:microsoft.com/office/officeart/2008/layout/VerticalCurvedList"/>
    <dgm:cxn modelId="{4FE8FF7B-3864-44F2-BEC8-40DD0E837523}" type="presParOf" srcId="{EEBC60FC-5BC4-4122-A336-E02B636D60C2}" destId="{AAF15E40-0FE3-42E9-B35C-9BA771817070}" srcOrd="4" destOrd="0" presId="urn:microsoft.com/office/officeart/2008/layout/VerticalCurvedList"/>
    <dgm:cxn modelId="{E7DE63EA-4697-465F-A3AE-BCA37768BD95}" type="presParOf" srcId="{AAF15E40-0FE3-42E9-B35C-9BA771817070}" destId="{0B2CB036-1194-402E-AB81-44800ED4D5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AD84B4-AC56-4F29-883D-E9FA7F5EB5D1}" type="doc">
      <dgm:prSet loTypeId="urn:microsoft.com/office/officeart/2005/8/layout/venn1" loCatId="relationship" qsTypeId="urn:microsoft.com/office/officeart/2005/8/quickstyle/simple1" qsCatId="simple" csTypeId="urn:microsoft.com/office/officeart/2005/8/colors/accent2_1" csCatId="accent2" phldr="1"/>
      <dgm:spPr/>
      <dgm:t>
        <a:bodyPr/>
        <a:lstStyle/>
        <a:p>
          <a:endParaRPr lang="pt-BR"/>
        </a:p>
      </dgm:t>
    </dgm:pt>
    <dgm:pt modelId="{3AD41481-0E27-4D9D-A418-3AC073DE2930}">
      <dgm:prSet custT="1"/>
      <dgm:spPr/>
      <dgm:t>
        <a:bodyPr/>
        <a:lstStyle/>
        <a:p>
          <a:r>
            <a:rPr lang="pt-BR" sz="2000" dirty="0" err="1">
              <a:latin typeface="Times New Roman" panose="02020603050405020304" pitchFamily="18" charset="0"/>
              <a:cs typeface="Times New Roman" panose="02020603050405020304" pitchFamily="18" charset="0"/>
            </a:rPr>
            <a:t>Distfit</a:t>
          </a:r>
          <a:r>
            <a:rPr lang="pt-BR" sz="2000" dirty="0">
              <a:latin typeface="Times New Roman" panose="02020603050405020304" pitchFamily="18" charset="0"/>
              <a:cs typeface="Times New Roman" panose="02020603050405020304" pitchFamily="18" charset="0"/>
            </a:rPr>
            <a:t> (</a:t>
          </a:r>
          <a:r>
            <a:rPr lang="pt-BR" sz="2000" dirty="0" err="1">
              <a:latin typeface="Times New Roman" panose="02020603050405020304" pitchFamily="18" charset="0"/>
              <a:cs typeface="Times New Roman" panose="02020603050405020304" pitchFamily="18" charset="0"/>
            </a:rPr>
            <a:t>Taskesen</a:t>
          </a:r>
          <a:r>
            <a:rPr lang="pt-BR" sz="2000" dirty="0">
              <a:latin typeface="Times New Roman" panose="02020603050405020304" pitchFamily="18" charset="0"/>
              <a:cs typeface="Times New Roman" panose="02020603050405020304" pitchFamily="18" charset="0"/>
            </a:rPr>
            <a:t>, 2020);</a:t>
          </a:r>
        </a:p>
      </dgm:t>
    </dgm:pt>
    <dgm:pt modelId="{A9DE2FF8-7CD3-4DF4-87BD-7484E81E53BC}" type="parTrans" cxnId="{BEBC0882-E372-4A78-9FB3-B867ADB828DF}">
      <dgm:prSet/>
      <dgm:spPr/>
      <dgm:t>
        <a:bodyPr/>
        <a:lstStyle/>
        <a:p>
          <a:endParaRPr lang="pt-BR"/>
        </a:p>
      </dgm:t>
    </dgm:pt>
    <dgm:pt modelId="{C96D4E30-3A87-4A22-8484-5ABFCD7E5DAC}" type="sibTrans" cxnId="{BEBC0882-E372-4A78-9FB3-B867ADB828DF}">
      <dgm:prSet/>
      <dgm:spPr/>
      <dgm:t>
        <a:bodyPr/>
        <a:lstStyle/>
        <a:p>
          <a:endParaRPr lang="pt-BR"/>
        </a:p>
      </dgm:t>
    </dgm:pt>
    <dgm:pt modelId="{3EABA311-4A7A-4684-939D-6F071B1BD41E}">
      <dgm:prSet custT="1"/>
      <dgm:spPr/>
      <dgm:t>
        <a:bodyPr/>
        <a:lstStyle/>
        <a:p>
          <a:r>
            <a:rPr lang="pt-BR" sz="2000" dirty="0">
              <a:latin typeface="Times New Roman" panose="02020603050405020304" pitchFamily="18" charset="0"/>
              <a:cs typeface="Times New Roman" panose="02020603050405020304" pitchFamily="18" charset="0"/>
            </a:rPr>
            <a:t>Histogramas;</a:t>
          </a:r>
        </a:p>
      </dgm:t>
    </dgm:pt>
    <dgm:pt modelId="{3A70ACB6-51CA-48E9-8D37-34CB4433EB16}" type="parTrans" cxnId="{938C552A-9B12-432C-AC0C-080268487373}">
      <dgm:prSet/>
      <dgm:spPr/>
      <dgm:t>
        <a:bodyPr/>
        <a:lstStyle/>
        <a:p>
          <a:endParaRPr lang="pt-BR"/>
        </a:p>
      </dgm:t>
    </dgm:pt>
    <dgm:pt modelId="{A23F7221-869D-4359-A1F6-D9A25F20A3CB}" type="sibTrans" cxnId="{938C552A-9B12-432C-AC0C-080268487373}">
      <dgm:prSet/>
      <dgm:spPr/>
      <dgm:t>
        <a:bodyPr/>
        <a:lstStyle/>
        <a:p>
          <a:endParaRPr lang="pt-BR"/>
        </a:p>
      </dgm:t>
    </dgm:pt>
    <dgm:pt modelId="{07CA4A84-90CE-4053-AC5E-6055C7A9C486}">
      <dgm:prSet custT="1"/>
      <dgm:spPr/>
      <dgm:t>
        <a:bodyPr/>
        <a:lstStyle/>
        <a:p>
          <a:r>
            <a:rPr lang="pt-BR" sz="2000" dirty="0">
              <a:latin typeface="Times New Roman" panose="02020603050405020304" pitchFamily="18" charset="0"/>
              <a:cs typeface="Times New Roman" panose="02020603050405020304" pitchFamily="18" charset="0"/>
            </a:rPr>
            <a:t>Esperança;</a:t>
          </a:r>
        </a:p>
      </dgm:t>
    </dgm:pt>
    <dgm:pt modelId="{3A10C3C9-4FEA-41FD-9D4D-76BA053DADBB}" type="parTrans" cxnId="{7C56D89F-E881-444B-9063-95D2ACA5F664}">
      <dgm:prSet/>
      <dgm:spPr/>
      <dgm:t>
        <a:bodyPr/>
        <a:lstStyle/>
        <a:p>
          <a:endParaRPr lang="pt-BR"/>
        </a:p>
      </dgm:t>
    </dgm:pt>
    <dgm:pt modelId="{1A4C6E70-AE16-4BBD-80DC-48E8C7EBE8F5}" type="sibTrans" cxnId="{7C56D89F-E881-444B-9063-95D2ACA5F664}">
      <dgm:prSet/>
      <dgm:spPr/>
      <dgm:t>
        <a:bodyPr/>
        <a:lstStyle/>
        <a:p>
          <a:endParaRPr lang="pt-BR"/>
        </a:p>
      </dgm:t>
    </dgm:pt>
    <dgm:pt modelId="{A7D6324A-EBB9-4852-BC6A-890CEE718E0B}">
      <dgm:prSet custT="1"/>
      <dgm:spPr/>
      <dgm:t>
        <a:bodyPr/>
        <a:lstStyle/>
        <a:p>
          <a:r>
            <a:rPr lang="pt-BR" sz="2000" dirty="0">
              <a:latin typeface="Times New Roman" panose="02020603050405020304" pitchFamily="18" charset="0"/>
              <a:cs typeface="Times New Roman" panose="02020603050405020304" pitchFamily="18" charset="0"/>
            </a:rPr>
            <a:t>Desvio padrão;</a:t>
          </a:r>
        </a:p>
      </dgm:t>
    </dgm:pt>
    <dgm:pt modelId="{DCEB4DD5-BBF1-45FE-A513-E9F8341741A5}" type="parTrans" cxnId="{09ADA3A5-7FE9-4925-8631-5A383D0E655E}">
      <dgm:prSet/>
      <dgm:spPr/>
      <dgm:t>
        <a:bodyPr/>
        <a:lstStyle/>
        <a:p>
          <a:endParaRPr lang="pt-BR"/>
        </a:p>
      </dgm:t>
    </dgm:pt>
    <dgm:pt modelId="{B65DC57C-1505-4170-AD62-62C4D9072418}" type="sibTrans" cxnId="{09ADA3A5-7FE9-4925-8631-5A383D0E655E}">
      <dgm:prSet/>
      <dgm:spPr/>
      <dgm:t>
        <a:bodyPr/>
        <a:lstStyle/>
        <a:p>
          <a:endParaRPr lang="pt-BR"/>
        </a:p>
      </dgm:t>
    </dgm:pt>
    <dgm:pt modelId="{8D466ADA-9AA0-4B01-AACF-13E2D240B55A}">
      <dgm:prSet custT="1"/>
      <dgm:spPr/>
      <dgm:t>
        <a:bodyPr/>
        <a:lstStyle/>
        <a:p>
          <a:r>
            <a:rPr lang="pt-BR" sz="2000" dirty="0">
              <a:latin typeface="Times New Roman" panose="02020603050405020304" pitchFamily="18" charset="0"/>
              <a:cs typeface="Times New Roman" panose="02020603050405020304" pitchFamily="18" charset="0"/>
            </a:rPr>
            <a:t>Intervalo de confiança de 95%;</a:t>
          </a:r>
        </a:p>
      </dgm:t>
    </dgm:pt>
    <dgm:pt modelId="{77C13A71-0AE2-4C7A-8027-60F6ADA46DA0}" type="parTrans" cxnId="{B1541E6D-F66D-460F-B72D-88F7E171C5DE}">
      <dgm:prSet/>
      <dgm:spPr/>
      <dgm:t>
        <a:bodyPr/>
        <a:lstStyle/>
        <a:p>
          <a:endParaRPr lang="pt-BR"/>
        </a:p>
      </dgm:t>
    </dgm:pt>
    <dgm:pt modelId="{A6F44A0A-AE8E-4813-AFF7-54306253DC4D}" type="sibTrans" cxnId="{B1541E6D-F66D-460F-B72D-88F7E171C5DE}">
      <dgm:prSet/>
      <dgm:spPr/>
      <dgm:t>
        <a:bodyPr/>
        <a:lstStyle/>
        <a:p>
          <a:endParaRPr lang="pt-BR"/>
        </a:p>
      </dgm:t>
    </dgm:pt>
    <dgm:pt modelId="{28A7F81A-1F21-4E79-A966-A2328F658115}">
      <dgm:prSet custT="1"/>
      <dgm:spPr/>
      <dgm:t>
        <a:bodyPr/>
        <a:lstStyle/>
        <a:p>
          <a:r>
            <a:rPr lang="pt-BR" sz="2000" dirty="0">
              <a:latin typeface="Times New Roman" panose="02020603050405020304" pitchFamily="18" charset="0"/>
              <a:cs typeface="Times New Roman" panose="02020603050405020304" pitchFamily="18" charset="0"/>
            </a:rPr>
            <a:t>Contagens e distribuição percentual.</a:t>
          </a:r>
        </a:p>
      </dgm:t>
    </dgm:pt>
    <dgm:pt modelId="{EFFEDE86-371B-4EAE-B632-0880A956566F}" type="parTrans" cxnId="{656D99EB-D8F8-4D20-BA43-FB4F896B279E}">
      <dgm:prSet/>
      <dgm:spPr/>
      <dgm:t>
        <a:bodyPr/>
        <a:lstStyle/>
        <a:p>
          <a:endParaRPr lang="pt-BR"/>
        </a:p>
      </dgm:t>
    </dgm:pt>
    <dgm:pt modelId="{F9D0D99A-1C2C-43CC-AE80-D36E1697F2B0}" type="sibTrans" cxnId="{656D99EB-D8F8-4D20-BA43-FB4F896B279E}">
      <dgm:prSet/>
      <dgm:spPr/>
      <dgm:t>
        <a:bodyPr/>
        <a:lstStyle/>
        <a:p>
          <a:endParaRPr lang="pt-BR"/>
        </a:p>
      </dgm:t>
    </dgm:pt>
    <dgm:pt modelId="{9114E665-0171-4B75-A4C9-208F565F1BCC}" type="pres">
      <dgm:prSet presAssocID="{35AD84B4-AC56-4F29-883D-E9FA7F5EB5D1}" presName="compositeShape" presStyleCnt="0">
        <dgm:presLayoutVars>
          <dgm:chMax val="7"/>
          <dgm:dir/>
          <dgm:resizeHandles val="exact"/>
        </dgm:presLayoutVars>
      </dgm:prSet>
      <dgm:spPr/>
    </dgm:pt>
    <dgm:pt modelId="{D48BD77B-61B1-4E72-9DA0-5D4F16BDAF2B}" type="pres">
      <dgm:prSet presAssocID="{3AD41481-0E27-4D9D-A418-3AC073DE2930}" presName="circ1" presStyleLbl="vennNode1" presStyleIdx="0" presStyleCnt="6"/>
      <dgm:spPr/>
    </dgm:pt>
    <dgm:pt modelId="{03F3138A-030D-474A-B56E-1841D628DAF9}" type="pres">
      <dgm:prSet presAssocID="{3AD41481-0E27-4D9D-A418-3AC073DE2930}" presName="circ1Tx" presStyleLbl="revTx" presStyleIdx="0" presStyleCnt="0" custScaleX="126665">
        <dgm:presLayoutVars>
          <dgm:chMax val="0"/>
          <dgm:chPref val="0"/>
          <dgm:bulletEnabled val="1"/>
        </dgm:presLayoutVars>
      </dgm:prSet>
      <dgm:spPr/>
    </dgm:pt>
    <dgm:pt modelId="{46F2CAE1-49BC-4889-B87F-18480FC4FEC6}" type="pres">
      <dgm:prSet presAssocID="{3EABA311-4A7A-4684-939D-6F071B1BD41E}" presName="circ2" presStyleLbl="vennNode1" presStyleIdx="1" presStyleCnt="6"/>
      <dgm:spPr/>
    </dgm:pt>
    <dgm:pt modelId="{44F5569E-5FDD-4125-9A0B-D4C5EE28B5A7}" type="pres">
      <dgm:prSet presAssocID="{3EABA311-4A7A-4684-939D-6F071B1BD41E}" presName="circ2Tx" presStyleLbl="revTx" presStyleIdx="0" presStyleCnt="0">
        <dgm:presLayoutVars>
          <dgm:chMax val="0"/>
          <dgm:chPref val="0"/>
          <dgm:bulletEnabled val="1"/>
        </dgm:presLayoutVars>
      </dgm:prSet>
      <dgm:spPr/>
    </dgm:pt>
    <dgm:pt modelId="{B609E452-4A0C-4336-ABB7-6A87534B02B7}" type="pres">
      <dgm:prSet presAssocID="{07CA4A84-90CE-4053-AC5E-6055C7A9C486}" presName="circ3" presStyleLbl="vennNode1" presStyleIdx="2" presStyleCnt="6"/>
      <dgm:spPr/>
    </dgm:pt>
    <dgm:pt modelId="{591F5C89-80D0-40E3-A5AA-CFA9345285EE}" type="pres">
      <dgm:prSet presAssocID="{07CA4A84-90CE-4053-AC5E-6055C7A9C486}" presName="circ3Tx" presStyleLbl="revTx" presStyleIdx="0" presStyleCnt="0">
        <dgm:presLayoutVars>
          <dgm:chMax val="0"/>
          <dgm:chPref val="0"/>
          <dgm:bulletEnabled val="1"/>
        </dgm:presLayoutVars>
      </dgm:prSet>
      <dgm:spPr/>
    </dgm:pt>
    <dgm:pt modelId="{B481FEDF-1479-4DD6-9B92-808475A6E78B}" type="pres">
      <dgm:prSet presAssocID="{A7D6324A-EBB9-4852-BC6A-890CEE718E0B}" presName="circ4" presStyleLbl="vennNode1" presStyleIdx="3" presStyleCnt="6"/>
      <dgm:spPr/>
    </dgm:pt>
    <dgm:pt modelId="{AF2A9707-4B32-457B-B23A-550C5803BE44}" type="pres">
      <dgm:prSet presAssocID="{A7D6324A-EBB9-4852-BC6A-890CEE718E0B}" presName="circ4Tx" presStyleLbl="revTx" presStyleIdx="0" presStyleCnt="0">
        <dgm:presLayoutVars>
          <dgm:chMax val="0"/>
          <dgm:chPref val="0"/>
          <dgm:bulletEnabled val="1"/>
        </dgm:presLayoutVars>
      </dgm:prSet>
      <dgm:spPr/>
    </dgm:pt>
    <dgm:pt modelId="{CFD0886D-83C4-4CB9-BB2E-8EDB336C0931}" type="pres">
      <dgm:prSet presAssocID="{8D466ADA-9AA0-4B01-AACF-13E2D240B55A}" presName="circ5" presStyleLbl="vennNode1" presStyleIdx="4" presStyleCnt="6"/>
      <dgm:spPr/>
    </dgm:pt>
    <dgm:pt modelId="{E3989363-F3BD-49D5-94CB-9BD8A8807832}" type="pres">
      <dgm:prSet presAssocID="{8D466ADA-9AA0-4B01-AACF-13E2D240B55A}" presName="circ5Tx" presStyleLbl="revTx" presStyleIdx="0" presStyleCnt="0">
        <dgm:presLayoutVars>
          <dgm:chMax val="0"/>
          <dgm:chPref val="0"/>
          <dgm:bulletEnabled val="1"/>
        </dgm:presLayoutVars>
      </dgm:prSet>
      <dgm:spPr/>
    </dgm:pt>
    <dgm:pt modelId="{EC326CF7-645B-4C6B-80BB-DB7BF8EC01C3}" type="pres">
      <dgm:prSet presAssocID="{28A7F81A-1F21-4E79-A966-A2328F658115}" presName="circ6" presStyleLbl="vennNode1" presStyleIdx="5" presStyleCnt="6"/>
      <dgm:spPr/>
    </dgm:pt>
    <dgm:pt modelId="{38E87B0E-CE1B-4840-8D0D-66E179623E46}" type="pres">
      <dgm:prSet presAssocID="{28A7F81A-1F21-4E79-A966-A2328F658115}" presName="circ6Tx" presStyleLbl="revTx" presStyleIdx="0" presStyleCnt="0">
        <dgm:presLayoutVars>
          <dgm:chMax val="0"/>
          <dgm:chPref val="0"/>
          <dgm:bulletEnabled val="1"/>
        </dgm:presLayoutVars>
      </dgm:prSet>
      <dgm:spPr/>
    </dgm:pt>
  </dgm:ptLst>
  <dgm:cxnLst>
    <dgm:cxn modelId="{E33FB704-A0C5-4924-AF48-142B8CA479DB}" type="presOf" srcId="{A7D6324A-EBB9-4852-BC6A-890CEE718E0B}" destId="{AF2A9707-4B32-457B-B23A-550C5803BE44}" srcOrd="0" destOrd="0" presId="urn:microsoft.com/office/officeart/2005/8/layout/venn1"/>
    <dgm:cxn modelId="{4092C218-9645-49AD-8AC6-2C6A0BB76733}" type="presOf" srcId="{07CA4A84-90CE-4053-AC5E-6055C7A9C486}" destId="{591F5C89-80D0-40E3-A5AA-CFA9345285EE}" srcOrd="0" destOrd="0" presId="urn:microsoft.com/office/officeart/2005/8/layout/venn1"/>
    <dgm:cxn modelId="{938C552A-9B12-432C-AC0C-080268487373}" srcId="{35AD84B4-AC56-4F29-883D-E9FA7F5EB5D1}" destId="{3EABA311-4A7A-4684-939D-6F071B1BD41E}" srcOrd="1" destOrd="0" parTransId="{3A70ACB6-51CA-48E9-8D37-34CB4433EB16}" sibTransId="{A23F7221-869D-4359-A1F6-D9A25F20A3CB}"/>
    <dgm:cxn modelId="{C51E224C-DEFF-4957-B147-97B749715D60}" type="presOf" srcId="{35AD84B4-AC56-4F29-883D-E9FA7F5EB5D1}" destId="{9114E665-0171-4B75-A4C9-208F565F1BCC}" srcOrd="0" destOrd="0" presId="urn:microsoft.com/office/officeart/2005/8/layout/venn1"/>
    <dgm:cxn modelId="{B1541E6D-F66D-460F-B72D-88F7E171C5DE}" srcId="{35AD84B4-AC56-4F29-883D-E9FA7F5EB5D1}" destId="{8D466ADA-9AA0-4B01-AACF-13E2D240B55A}" srcOrd="4" destOrd="0" parTransId="{77C13A71-0AE2-4C7A-8027-60F6ADA46DA0}" sibTransId="{A6F44A0A-AE8E-4813-AFF7-54306253DC4D}"/>
    <dgm:cxn modelId="{1530F776-FD9A-41A1-A334-7BF19A349A15}" type="presOf" srcId="{3AD41481-0E27-4D9D-A418-3AC073DE2930}" destId="{03F3138A-030D-474A-B56E-1841D628DAF9}" srcOrd="0" destOrd="0" presId="urn:microsoft.com/office/officeart/2005/8/layout/venn1"/>
    <dgm:cxn modelId="{BEBC0882-E372-4A78-9FB3-B867ADB828DF}" srcId="{35AD84B4-AC56-4F29-883D-E9FA7F5EB5D1}" destId="{3AD41481-0E27-4D9D-A418-3AC073DE2930}" srcOrd="0" destOrd="0" parTransId="{A9DE2FF8-7CD3-4DF4-87BD-7484E81E53BC}" sibTransId="{C96D4E30-3A87-4A22-8484-5ABFCD7E5DAC}"/>
    <dgm:cxn modelId="{7C56D89F-E881-444B-9063-95D2ACA5F664}" srcId="{35AD84B4-AC56-4F29-883D-E9FA7F5EB5D1}" destId="{07CA4A84-90CE-4053-AC5E-6055C7A9C486}" srcOrd="2" destOrd="0" parTransId="{3A10C3C9-4FEA-41FD-9D4D-76BA053DADBB}" sibTransId="{1A4C6E70-AE16-4BBD-80DC-48E8C7EBE8F5}"/>
    <dgm:cxn modelId="{09ADA3A5-7FE9-4925-8631-5A383D0E655E}" srcId="{35AD84B4-AC56-4F29-883D-E9FA7F5EB5D1}" destId="{A7D6324A-EBB9-4852-BC6A-890CEE718E0B}" srcOrd="3" destOrd="0" parTransId="{DCEB4DD5-BBF1-45FE-A513-E9F8341741A5}" sibTransId="{B65DC57C-1505-4170-AD62-62C4D9072418}"/>
    <dgm:cxn modelId="{D86571B9-A0C5-435F-8242-F80C5A819C8B}" type="presOf" srcId="{28A7F81A-1F21-4E79-A966-A2328F658115}" destId="{38E87B0E-CE1B-4840-8D0D-66E179623E46}" srcOrd="0" destOrd="0" presId="urn:microsoft.com/office/officeart/2005/8/layout/venn1"/>
    <dgm:cxn modelId="{4CB9CAE1-FFD8-4B56-9CAE-B9EF9C0DBC97}" type="presOf" srcId="{8D466ADA-9AA0-4B01-AACF-13E2D240B55A}" destId="{E3989363-F3BD-49D5-94CB-9BD8A8807832}" srcOrd="0" destOrd="0" presId="urn:microsoft.com/office/officeart/2005/8/layout/venn1"/>
    <dgm:cxn modelId="{656D99EB-D8F8-4D20-BA43-FB4F896B279E}" srcId="{35AD84B4-AC56-4F29-883D-E9FA7F5EB5D1}" destId="{28A7F81A-1F21-4E79-A966-A2328F658115}" srcOrd="5" destOrd="0" parTransId="{EFFEDE86-371B-4EAE-B632-0880A956566F}" sibTransId="{F9D0D99A-1C2C-43CC-AE80-D36E1697F2B0}"/>
    <dgm:cxn modelId="{4B9F3EF6-3B1A-4D0E-8D02-9F0CB0A216F5}" type="presOf" srcId="{3EABA311-4A7A-4684-939D-6F071B1BD41E}" destId="{44F5569E-5FDD-4125-9A0B-D4C5EE28B5A7}" srcOrd="0" destOrd="0" presId="urn:microsoft.com/office/officeart/2005/8/layout/venn1"/>
    <dgm:cxn modelId="{B1446F7E-40D4-401F-916A-AD2AE513CADC}" type="presParOf" srcId="{9114E665-0171-4B75-A4C9-208F565F1BCC}" destId="{D48BD77B-61B1-4E72-9DA0-5D4F16BDAF2B}" srcOrd="0" destOrd="0" presId="urn:microsoft.com/office/officeart/2005/8/layout/venn1"/>
    <dgm:cxn modelId="{27CA1EE2-93C6-4962-9E89-9456DBFE89D5}" type="presParOf" srcId="{9114E665-0171-4B75-A4C9-208F565F1BCC}" destId="{03F3138A-030D-474A-B56E-1841D628DAF9}" srcOrd="1" destOrd="0" presId="urn:microsoft.com/office/officeart/2005/8/layout/venn1"/>
    <dgm:cxn modelId="{0E8ACFB6-42C8-4B61-AA7B-BA4053CDC61A}" type="presParOf" srcId="{9114E665-0171-4B75-A4C9-208F565F1BCC}" destId="{46F2CAE1-49BC-4889-B87F-18480FC4FEC6}" srcOrd="2" destOrd="0" presId="urn:microsoft.com/office/officeart/2005/8/layout/venn1"/>
    <dgm:cxn modelId="{413658B4-48BF-40C0-91C1-9A91D8F18F41}" type="presParOf" srcId="{9114E665-0171-4B75-A4C9-208F565F1BCC}" destId="{44F5569E-5FDD-4125-9A0B-D4C5EE28B5A7}" srcOrd="3" destOrd="0" presId="urn:microsoft.com/office/officeart/2005/8/layout/venn1"/>
    <dgm:cxn modelId="{A10AA098-B637-49D1-8859-1CA94ED8E267}" type="presParOf" srcId="{9114E665-0171-4B75-A4C9-208F565F1BCC}" destId="{B609E452-4A0C-4336-ABB7-6A87534B02B7}" srcOrd="4" destOrd="0" presId="urn:microsoft.com/office/officeart/2005/8/layout/venn1"/>
    <dgm:cxn modelId="{DD395505-E23F-46AD-A4AC-598D60F0F186}" type="presParOf" srcId="{9114E665-0171-4B75-A4C9-208F565F1BCC}" destId="{591F5C89-80D0-40E3-A5AA-CFA9345285EE}" srcOrd="5" destOrd="0" presId="urn:microsoft.com/office/officeart/2005/8/layout/venn1"/>
    <dgm:cxn modelId="{65C80790-0477-42DE-82B6-0C9CF8575AC9}" type="presParOf" srcId="{9114E665-0171-4B75-A4C9-208F565F1BCC}" destId="{B481FEDF-1479-4DD6-9B92-808475A6E78B}" srcOrd="6" destOrd="0" presId="urn:microsoft.com/office/officeart/2005/8/layout/venn1"/>
    <dgm:cxn modelId="{927BF849-6434-4142-8012-2E6E9353BA72}" type="presParOf" srcId="{9114E665-0171-4B75-A4C9-208F565F1BCC}" destId="{AF2A9707-4B32-457B-B23A-550C5803BE44}" srcOrd="7" destOrd="0" presId="urn:microsoft.com/office/officeart/2005/8/layout/venn1"/>
    <dgm:cxn modelId="{C09B21E0-814C-4BE8-B03A-D48A1A83D00C}" type="presParOf" srcId="{9114E665-0171-4B75-A4C9-208F565F1BCC}" destId="{CFD0886D-83C4-4CB9-BB2E-8EDB336C0931}" srcOrd="8" destOrd="0" presId="urn:microsoft.com/office/officeart/2005/8/layout/venn1"/>
    <dgm:cxn modelId="{2033A8E0-E501-4CAC-8FAA-90D1028C02E7}" type="presParOf" srcId="{9114E665-0171-4B75-A4C9-208F565F1BCC}" destId="{E3989363-F3BD-49D5-94CB-9BD8A8807832}" srcOrd="9" destOrd="0" presId="urn:microsoft.com/office/officeart/2005/8/layout/venn1"/>
    <dgm:cxn modelId="{9E58EBCA-82D2-4BC6-AECC-2C84DB975D96}" type="presParOf" srcId="{9114E665-0171-4B75-A4C9-208F565F1BCC}" destId="{EC326CF7-645B-4C6B-80BB-DB7BF8EC01C3}" srcOrd="10" destOrd="0" presId="urn:microsoft.com/office/officeart/2005/8/layout/venn1"/>
    <dgm:cxn modelId="{F1A88534-ACDC-4C00-9B1E-143E1B8FAA67}" type="presParOf" srcId="{9114E665-0171-4B75-A4C9-208F565F1BCC}" destId="{38E87B0E-CE1B-4840-8D0D-66E179623E46}" srcOrd="11"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F56D45-A3EE-4242-BA15-85F8A045C43B}"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FC835071-F389-4EA5-8924-EEB15F4962DA}">
      <dgm:prSet custT="1"/>
      <dgm:spPr>
        <a:ln>
          <a:solidFill>
            <a:schemeClr val="accent2">
              <a:lumMod val="40000"/>
              <a:lumOff val="60000"/>
            </a:schemeClr>
          </a:solidFill>
        </a:ln>
      </dgm:spPr>
      <dgm:t>
        <a:bodyPr/>
        <a:lstStyle/>
        <a:p>
          <a:r>
            <a:rPr lang="pt-BR" sz="2000">
              <a:latin typeface="Times New Roman" panose="02020603050405020304" pitchFamily="18" charset="0"/>
              <a:cs typeface="Times New Roman" panose="02020603050405020304" pitchFamily="18" charset="0"/>
            </a:rPr>
            <a:t>Caminhada – Modelo Linear Generalizado Misto com distribuição normal. Fator aleatório no intercepto, matriz de covariância não estrutura. Efeito do tempo sobre as estimativas. </a:t>
          </a:r>
        </a:p>
      </dgm:t>
    </dgm:pt>
    <dgm:pt modelId="{D4933C5F-FFB9-42CC-A863-3274710FB5B8}" type="parTrans" cxnId="{D1728E77-E7AB-4133-9102-E9341946E582}">
      <dgm:prSet/>
      <dgm:spPr/>
      <dgm:t>
        <a:bodyPr/>
        <a:lstStyle/>
        <a:p>
          <a:endParaRPr lang="pt-BR" sz="1400">
            <a:latin typeface="Times New Roman" panose="02020603050405020304" pitchFamily="18" charset="0"/>
            <a:cs typeface="Times New Roman" panose="02020603050405020304" pitchFamily="18" charset="0"/>
          </a:endParaRPr>
        </a:p>
      </dgm:t>
    </dgm:pt>
    <dgm:pt modelId="{5B87B067-DD81-46FC-8E1C-043793A2A37D}" type="sibTrans" cxnId="{D1728E77-E7AB-4133-9102-E9341946E582}">
      <dgm:prSet/>
      <dgm:spPr/>
      <dgm:t>
        <a:bodyPr/>
        <a:lstStyle/>
        <a:p>
          <a:endParaRPr lang="pt-BR" sz="1400">
            <a:latin typeface="Times New Roman" panose="02020603050405020304" pitchFamily="18" charset="0"/>
            <a:cs typeface="Times New Roman" panose="02020603050405020304" pitchFamily="18" charset="0"/>
          </a:endParaRPr>
        </a:p>
      </dgm:t>
    </dgm:pt>
    <dgm:pt modelId="{F69084C4-CE1F-46B0-B97D-2725F3928019}">
      <dgm:prSet custT="1"/>
      <dgm:spPr>
        <a:ln>
          <a:solidFill>
            <a:schemeClr val="accent2">
              <a:lumMod val="40000"/>
              <a:lumOff val="60000"/>
            </a:schemeClr>
          </a:solidFill>
        </a:ln>
      </dgm:spPr>
      <dgm:t>
        <a:bodyPr/>
        <a:lstStyle/>
        <a:p>
          <a:r>
            <a:rPr lang="pt-BR" sz="2000" dirty="0">
              <a:latin typeface="Times New Roman" panose="02020603050405020304" pitchFamily="18" charset="0"/>
              <a:cs typeface="Times New Roman" panose="02020603050405020304" pitchFamily="18" charset="0"/>
            </a:rPr>
            <a:t>Moderada – Modelo Linear Generalizado Misto com distribuição </a:t>
          </a:r>
          <a:r>
            <a:rPr lang="pt-BR" sz="2000" dirty="0" err="1">
              <a:latin typeface="Times New Roman" panose="02020603050405020304" pitchFamily="18" charset="0"/>
              <a:cs typeface="Times New Roman" panose="02020603050405020304" pitchFamily="18" charset="0"/>
            </a:rPr>
            <a:t>gamma</a:t>
          </a:r>
          <a:r>
            <a:rPr lang="pt-BR" sz="2000"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dgm:t>
    </dgm:pt>
    <dgm:pt modelId="{F3B1C92F-F064-445C-A81E-6EDC0AE608F4}" type="parTrans" cxnId="{A532AB58-39A9-4442-BD19-FCD289B90FB4}">
      <dgm:prSet/>
      <dgm:spPr/>
      <dgm:t>
        <a:bodyPr/>
        <a:lstStyle/>
        <a:p>
          <a:endParaRPr lang="pt-BR" sz="1400">
            <a:latin typeface="Times New Roman" panose="02020603050405020304" pitchFamily="18" charset="0"/>
            <a:cs typeface="Times New Roman" panose="02020603050405020304" pitchFamily="18" charset="0"/>
          </a:endParaRPr>
        </a:p>
      </dgm:t>
    </dgm:pt>
    <dgm:pt modelId="{AAF111C9-1A2F-4D8C-9427-E9949483B726}" type="sibTrans" cxnId="{A532AB58-39A9-4442-BD19-FCD289B90FB4}">
      <dgm:prSet/>
      <dgm:spPr/>
      <dgm:t>
        <a:bodyPr/>
        <a:lstStyle/>
        <a:p>
          <a:endParaRPr lang="pt-BR" sz="1400">
            <a:latin typeface="Times New Roman" panose="02020603050405020304" pitchFamily="18" charset="0"/>
            <a:cs typeface="Times New Roman" panose="02020603050405020304" pitchFamily="18" charset="0"/>
          </a:endParaRPr>
        </a:p>
      </dgm:t>
    </dgm:pt>
    <dgm:pt modelId="{13CB5B2B-A68B-4174-8F21-E3460F38BE04}">
      <dgm:prSet custT="1"/>
      <dgm:spPr>
        <a:ln>
          <a:solidFill>
            <a:schemeClr val="accent2">
              <a:lumMod val="40000"/>
              <a:lumOff val="60000"/>
            </a:schemeClr>
          </a:solidFill>
        </a:ln>
      </dgm:spPr>
      <dgm:t>
        <a:bodyPr/>
        <a:lstStyle/>
        <a:p>
          <a:r>
            <a:rPr lang="pt-BR" sz="200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dgm:t>
    </dgm:pt>
    <dgm:pt modelId="{0470ED98-F310-434B-A661-262A026BBA33}" type="parTrans" cxnId="{E1B996E6-748D-4B6E-BDF6-BAED8C3A7346}">
      <dgm:prSet/>
      <dgm:spPr/>
      <dgm:t>
        <a:bodyPr/>
        <a:lstStyle/>
        <a:p>
          <a:endParaRPr lang="pt-BR" sz="1400">
            <a:latin typeface="Times New Roman" panose="02020603050405020304" pitchFamily="18" charset="0"/>
            <a:cs typeface="Times New Roman" panose="02020603050405020304" pitchFamily="18" charset="0"/>
          </a:endParaRPr>
        </a:p>
      </dgm:t>
    </dgm:pt>
    <dgm:pt modelId="{674046F2-4B9A-4A5E-959F-4C900067E423}" type="sibTrans" cxnId="{E1B996E6-748D-4B6E-BDF6-BAED8C3A7346}">
      <dgm:prSet/>
      <dgm:spPr/>
      <dgm:t>
        <a:bodyPr/>
        <a:lstStyle/>
        <a:p>
          <a:endParaRPr lang="pt-BR" sz="1400">
            <a:latin typeface="Times New Roman" panose="02020603050405020304" pitchFamily="18" charset="0"/>
            <a:cs typeface="Times New Roman" panose="02020603050405020304" pitchFamily="18" charset="0"/>
          </a:endParaRPr>
        </a:p>
      </dgm:t>
    </dgm:pt>
    <dgm:pt modelId="{7FBA77AD-BBD5-44FE-BA4B-89418F3C0DB6}" type="pres">
      <dgm:prSet presAssocID="{FDF56D45-A3EE-4242-BA15-85F8A045C43B}" presName="linear" presStyleCnt="0">
        <dgm:presLayoutVars>
          <dgm:animLvl val="lvl"/>
          <dgm:resizeHandles val="exact"/>
        </dgm:presLayoutVars>
      </dgm:prSet>
      <dgm:spPr/>
    </dgm:pt>
    <dgm:pt modelId="{A239D6A5-E187-4C32-ABCC-1BDD4A8D7F1D}" type="pres">
      <dgm:prSet presAssocID="{FC835071-F389-4EA5-8924-EEB15F4962DA}" presName="parentText" presStyleLbl="node1" presStyleIdx="0" presStyleCnt="3">
        <dgm:presLayoutVars>
          <dgm:chMax val="0"/>
          <dgm:bulletEnabled val="1"/>
        </dgm:presLayoutVars>
      </dgm:prSet>
      <dgm:spPr/>
    </dgm:pt>
    <dgm:pt modelId="{5A1ADFDC-1E1C-4F9C-AA3C-D73B1EAB2FD6}" type="pres">
      <dgm:prSet presAssocID="{5B87B067-DD81-46FC-8E1C-043793A2A37D}" presName="spacer" presStyleCnt="0"/>
      <dgm:spPr/>
    </dgm:pt>
    <dgm:pt modelId="{9185EB14-FA2D-4C7B-90B1-19D74552A734}" type="pres">
      <dgm:prSet presAssocID="{F69084C4-CE1F-46B0-B97D-2725F3928019}" presName="parentText" presStyleLbl="node1" presStyleIdx="1" presStyleCnt="3">
        <dgm:presLayoutVars>
          <dgm:chMax val="0"/>
          <dgm:bulletEnabled val="1"/>
        </dgm:presLayoutVars>
      </dgm:prSet>
      <dgm:spPr/>
    </dgm:pt>
    <dgm:pt modelId="{E5899A6F-EC5A-43AE-A5C9-BE9D81C4B41C}" type="pres">
      <dgm:prSet presAssocID="{AAF111C9-1A2F-4D8C-9427-E9949483B726}" presName="spacer" presStyleCnt="0"/>
      <dgm:spPr/>
    </dgm:pt>
    <dgm:pt modelId="{A7AE38B9-98AD-40E1-ACC5-91BE5FC19DDB}" type="pres">
      <dgm:prSet presAssocID="{13CB5B2B-A68B-4174-8F21-E3460F38BE04}" presName="parentText" presStyleLbl="node1" presStyleIdx="2" presStyleCnt="3">
        <dgm:presLayoutVars>
          <dgm:chMax val="0"/>
          <dgm:bulletEnabled val="1"/>
        </dgm:presLayoutVars>
      </dgm:prSet>
      <dgm:spPr/>
    </dgm:pt>
  </dgm:ptLst>
  <dgm:cxnLst>
    <dgm:cxn modelId="{BD96CE25-E86B-4F63-9FB7-F62430640B16}" type="presOf" srcId="{F69084C4-CE1F-46B0-B97D-2725F3928019}" destId="{9185EB14-FA2D-4C7B-90B1-19D74552A734}" srcOrd="0" destOrd="0" presId="urn:microsoft.com/office/officeart/2005/8/layout/vList2"/>
    <dgm:cxn modelId="{6951B066-C484-4A4E-9C6D-6C743AAD8BDB}" type="presOf" srcId="{13CB5B2B-A68B-4174-8F21-E3460F38BE04}" destId="{A7AE38B9-98AD-40E1-ACC5-91BE5FC19DDB}" srcOrd="0" destOrd="0" presId="urn:microsoft.com/office/officeart/2005/8/layout/vList2"/>
    <dgm:cxn modelId="{D1728E77-E7AB-4133-9102-E9341946E582}" srcId="{FDF56D45-A3EE-4242-BA15-85F8A045C43B}" destId="{FC835071-F389-4EA5-8924-EEB15F4962DA}" srcOrd="0" destOrd="0" parTransId="{D4933C5F-FFB9-42CC-A863-3274710FB5B8}" sibTransId="{5B87B067-DD81-46FC-8E1C-043793A2A37D}"/>
    <dgm:cxn modelId="{A532AB58-39A9-4442-BD19-FCD289B90FB4}" srcId="{FDF56D45-A3EE-4242-BA15-85F8A045C43B}" destId="{F69084C4-CE1F-46B0-B97D-2725F3928019}" srcOrd="1" destOrd="0" parTransId="{F3B1C92F-F064-445C-A81E-6EDC0AE608F4}" sibTransId="{AAF111C9-1A2F-4D8C-9427-E9949483B726}"/>
    <dgm:cxn modelId="{DDF18FBC-44B7-4E74-97AE-F52D2411693A}" type="presOf" srcId="{FDF56D45-A3EE-4242-BA15-85F8A045C43B}" destId="{7FBA77AD-BBD5-44FE-BA4B-89418F3C0DB6}" srcOrd="0" destOrd="0" presId="urn:microsoft.com/office/officeart/2005/8/layout/vList2"/>
    <dgm:cxn modelId="{732743D9-8134-4FC8-A9B6-06FA71FB387C}" type="presOf" srcId="{FC835071-F389-4EA5-8924-EEB15F4962DA}" destId="{A239D6A5-E187-4C32-ABCC-1BDD4A8D7F1D}" srcOrd="0" destOrd="0" presId="urn:microsoft.com/office/officeart/2005/8/layout/vList2"/>
    <dgm:cxn modelId="{E1B996E6-748D-4B6E-BDF6-BAED8C3A7346}" srcId="{FDF56D45-A3EE-4242-BA15-85F8A045C43B}" destId="{13CB5B2B-A68B-4174-8F21-E3460F38BE04}" srcOrd="2" destOrd="0" parTransId="{0470ED98-F310-434B-A661-262A026BBA33}" sibTransId="{674046F2-4B9A-4A5E-959F-4C900067E423}"/>
    <dgm:cxn modelId="{270D683C-4ED7-44DC-80F1-31BA888AED21}" type="presParOf" srcId="{7FBA77AD-BBD5-44FE-BA4B-89418F3C0DB6}" destId="{A239D6A5-E187-4C32-ABCC-1BDD4A8D7F1D}" srcOrd="0" destOrd="0" presId="urn:microsoft.com/office/officeart/2005/8/layout/vList2"/>
    <dgm:cxn modelId="{35CA0779-1117-44BC-A2D9-10212E9CF99D}" type="presParOf" srcId="{7FBA77AD-BBD5-44FE-BA4B-89418F3C0DB6}" destId="{5A1ADFDC-1E1C-4F9C-AA3C-D73B1EAB2FD6}" srcOrd="1" destOrd="0" presId="urn:microsoft.com/office/officeart/2005/8/layout/vList2"/>
    <dgm:cxn modelId="{3B4B207D-44FB-4A99-89C0-0F773EC78CA5}" type="presParOf" srcId="{7FBA77AD-BBD5-44FE-BA4B-89418F3C0DB6}" destId="{9185EB14-FA2D-4C7B-90B1-19D74552A734}" srcOrd="2" destOrd="0" presId="urn:microsoft.com/office/officeart/2005/8/layout/vList2"/>
    <dgm:cxn modelId="{E46C945B-050B-4AD7-89C0-F9008656C7A4}" type="presParOf" srcId="{7FBA77AD-BBD5-44FE-BA4B-89418F3C0DB6}" destId="{E5899A6F-EC5A-43AE-A5C9-BE9D81C4B41C}" srcOrd="3" destOrd="0" presId="urn:microsoft.com/office/officeart/2005/8/layout/vList2"/>
    <dgm:cxn modelId="{181B602D-4034-4536-92DF-B25E58FA3DEA}" type="presParOf" srcId="{7FBA77AD-BBD5-44FE-BA4B-89418F3C0DB6}" destId="{A7AE38B9-98AD-40E1-ACC5-91BE5FC19DD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F56D45-A3EE-4242-BA15-85F8A045C43B}"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FC835071-F389-4EA5-8924-EEB15F4962DA}">
      <dgm:prSet custT="1"/>
      <dgm:spPr>
        <a:ln>
          <a:solidFill>
            <a:schemeClr val="accent2">
              <a:lumMod val="40000"/>
              <a:lumOff val="60000"/>
            </a:schemeClr>
          </a:solidFill>
        </a:ln>
      </dgm:spPr>
      <dgm:t>
        <a:bodyPr/>
        <a:lstStyle/>
        <a:p>
          <a:r>
            <a:rPr lang="pt-BR" sz="2000">
              <a:latin typeface="Times New Roman" panose="02020603050405020304" pitchFamily="18" charset="0"/>
              <a:cs typeface="Times New Roman" panose="02020603050405020304" pitchFamily="18" charset="0"/>
            </a:rPr>
            <a:t>Leve – Modelo Linear Generalizado Misto com distribuição normal. Fator aleatório no intercepto, matriz de covariância não estrutura. Efeito do tempo sobre as estimativas. </a:t>
          </a:r>
          <a:endParaRPr lang="pt-BR" sz="2000" dirty="0">
            <a:latin typeface="Times New Roman" panose="02020603050405020304" pitchFamily="18" charset="0"/>
            <a:cs typeface="Times New Roman" panose="02020603050405020304" pitchFamily="18" charset="0"/>
          </a:endParaRPr>
        </a:p>
      </dgm:t>
    </dgm:pt>
    <dgm:pt modelId="{D4933C5F-FFB9-42CC-A863-3274710FB5B8}" type="parTrans" cxnId="{D1728E77-E7AB-4133-9102-E9341946E582}">
      <dgm:prSet/>
      <dgm:spPr/>
      <dgm:t>
        <a:bodyPr/>
        <a:lstStyle/>
        <a:p>
          <a:endParaRPr lang="pt-BR" sz="1400">
            <a:latin typeface="Times New Roman" panose="02020603050405020304" pitchFamily="18" charset="0"/>
            <a:cs typeface="Times New Roman" panose="02020603050405020304" pitchFamily="18" charset="0"/>
          </a:endParaRPr>
        </a:p>
      </dgm:t>
    </dgm:pt>
    <dgm:pt modelId="{5B87B067-DD81-46FC-8E1C-043793A2A37D}" type="sibTrans" cxnId="{D1728E77-E7AB-4133-9102-E9341946E582}">
      <dgm:prSet/>
      <dgm:spPr/>
      <dgm:t>
        <a:bodyPr/>
        <a:lstStyle/>
        <a:p>
          <a:endParaRPr lang="pt-BR" sz="1400">
            <a:latin typeface="Times New Roman" panose="02020603050405020304" pitchFamily="18" charset="0"/>
            <a:cs typeface="Times New Roman" panose="02020603050405020304" pitchFamily="18" charset="0"/>
          </a:endParaRPr>
        </a:p>
      </dgm:t>
    </dgm:pt>
    <dgm:pt modelId="{F69084C4-CE1F-46B0-B97D-2725F3928019}">
      <dgm:prSet custT="1"/>
      <dgm:spPr>
        <a:ln>
          <a:solidFill>
            <a:schemeClr val="accent2">
              <a:lumMod val="40000"/>
              <a:lumOff val="60000"/>
            </a:schemeClr>
          </a:solidFill>
        </a:ln>
      </dgm:spPr>
      <dgm:t>
        <a:bodyPr/>
        <a:lstStyle/>
        <a:p>
          <a:r>
            <a:rPr lang="pt-BR" sz="2000" dirty="0">
              <a:latin typeface="Times New Roman" panose="02020603050405020304" pitchFamily="18" charset="0"/>
              <a:cs typeface="Times New Roman" panose="02020603050405020304" pitchFamily="18" charset="0"/>
            </a:rPr>
            <a:t>Moderada – Modelo Linear Generalizado Misto com distribuição </a:t>
          </a:r>
          <a:r>
            <a:rPr lang="pt-BR" sz="2000" dirty="0" err="1">
              <a:latin typeface="Times New Roman" panose="02020603050405020304" pitchFamily="18" charset="0"/>
              <a:cs typeface="Times New Roman" panose="02020603050405020304" pitchFamily="18" charset="0"/>
            </a:rPr>
            <a:t>gamma</a:t>
          </a:r>
          <a:r>
            <a:rPr lang="pt-BR" sz="2000"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dgm:t>
    </dgm:pt>
    <dgm:pt modelId="{F3B1C92F-F064-445C-A81E-6EDC0AE608F4}" type="parTrans" cxnId="{A532AB58-39A9-4442-BD19-FCD289B90FB4}">
      <dgm:prSet/>
      <dgm:spPr/>
      <dgm:t>
        <a:bodyPr/>
        <a:lstStyle/>
        <a:p>
          <a:endParaRPr lang="pt-BR" sz="1400">
            <a:latin typeface="Times New Roman" panose="02020603050405020304" pitchFamily="18" charset="0"/>
            <a:cs typeface="Times New Roman" panose="02020603050405020304" pitchFamily="18" charset="0"/>
          </a:endParaRPr>
        </a:p>
      </dgm:t>
    </dgm:pt>
    <dgm:pt modelId="{AAF111C9-1A2F-4D8C-9427-E9949483B726}" type="sibTrans" cxnId="{A532AB58-39A9-4442-BD19-FCD289B90FB4}">
      <dgm:prSet/>
      <dgm:spPr/>
      <dgm:t>
        <a:bodyPr/>
        <a:lstStyle/>
        <a:p>
          <a:endParaRPr lang="pt-BR" sz="1400">
            <a:latin typeface="Times New Roman" panose="02020603050405020304" pitchFamily="18" charset="0"/>
            <a:cs typeface="Times New Roman" panose="02020603050405020304" pitchFamily="18" charset="0"/>
          </a:endParaRPr>
        </a:p>
      </dgm:t>
    </dgm:pt>
    <dgm:pt modelId="{13CB5B2B-A68B-4174-8F21-E3460F38BE04}">
      <dgm:prSet custT="1"/>
      <dgm:spPr>
        <a:ln>
          <a:solidFill>
            <a:schemeClr val="accent2">
              <a:lumMod val="40000"/>
              <a:lumOff val="60000"/>
            </a:schemeClr>
          </a:solidFill>
        </a:ln>
      </dgm:spPr>
      <dgm:t>
        <a:bodyPr/>
        <a:lstStyle/>
        <a:p>
          <a:r>
            <a:rPr lang="pt-BR" sz="2000" dirty="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dgm:t>
    </dgm:pt>
    <dgm:pt modelId="{0470ED98-F310-434B-A661-262A026BBA33}" type="parTrans" cxnId="{E1B996E6-748D-4B6E-BDF6-BAED8C3A7346}">
      <dgm:prSet/>
      <dgm:spPr/>
      <dgm:t>
        <a:bodyPr/>
        <a:lstStyle/>
        <a:p>
          <a:endParaRPr lang="pt-BR" sz="1400">
            <a:latin typeface="Times New Roman" panose="02020603050405020304" pitchFamily="18" charset="0"/>
            <a:cs typeface="Times New Roman" panose="02020603050405020304" pitchFamily="18" charset="0"/>
          </a:endParaRPr>
        </a:p>
      </dgm:t>
    </dgm:pt>
    <dgm:pt modelId="{674046F2-4B9A-4A5E-959F-4C900067E423}" type="sibTrans" cxnId="{E1B996E6-748D-4B6E-BDF6-BAED8C3A7346}">
      <dgm:prSet/>
      <dgm:spPr/>
      <dgm:t>
        <a:bodyPr/>
        <a:lstStyle/>
        <a:p>
          <a:endParaRPr lang="pt-BR" sz="1400">
            <a:latin typeface="Times New Roman" panose="02020603050405020304" pitchFamily="18" charset="0"/>
            <a:cs typeface="Times New Roman" panose="02020603050405020304" pitchFamily="18" charset="0"/>
          </a:endParaRPr>
        </a:p>
      </dgm:t>
    </dgm:pt>
    <dgm:pt modelId="{7FBA77AD-BBD5-44FE-BA4B-89418F3C0DB6}" type="pres">
      <dgm:prSet presAssocID="{FDF56D45-A3EE-4242-BA15-85F8A045C43B}" presName="linear" presStyleCnt="0">
        <dgm:presLayoutVars>
          <dgm:animLvl val="lvl"/>
          <dgm:resizeHandles val="exact"/>
        </dgm:presLayoutVars>
      </dgm:prSet>
      <dgm:spPr/>
    </dgm:pt>
    <dgm:pt modelId="{A239D6A5-E187-4C32-ABCC-1BDD4A8D7F1D}" type="pres">
      <dgm:prSet presAssocID="{FC835071-F389-4EA5-8924-EEB15F4962DA}" presName="parentText" presStyleLbl="node1" presStyleIdx="0" presStyleCnt="3">
        <dgm:presLayoutVars>
          <dgm:chMax val="0"/>
          <dgm:bulletEnabled val="1"/>
        </dgm:presLayoutVars>
      </dgm:prSet>
      <dgm:spPr/>
    </dgm:pt>
    <dgm:pt modelId="{5A1ADFDC-1E1C-4F9C-AA3C-D73B1EAB2FD6}" type="pres">
      <dgm:prSet presAssocID="{5B87B067-DD81-46FC-8E1C-043793A2A37D}" presName="spacer" presStyleCnt="0"/>
      <dgm:spPr/>
    </dgm:pt>
    <dgm:pt modelId="{9185EB14-FA2D-4C7B-90B1-19D74552A734}" type="pres">
      <dgm:prSet presAssocID="{F69084C4-CE1F-46B0-B97D-2725F3928019}" presName="parentText" presStyleLbl="node1" presStyleIdx="1" presStyleCnt="3">
        <dgm:presLayoutVars>
          <dgm:chMax val="0"/>
          <dgm:bulletEnabled val="1"/>
        </dgm:presLayoutVars>
      </dgm:prSet>
      <dgm:spPr/>
    </dgm:pt>
    <dgm:pt modelId="{E5899A6F-EC5A-43AE-A5C9-BE9D81C4B41C}" type="pres">
      <dgm:prSet presAssocID="{AAF111C9-1A2F-4D8C-9427-E9949483B726}" presName="spacer" presStyleCnt="0"/>
      <dgm:spPr/>
    </dgm:pt>
    <dgm:pt modelId="{A7AE38B9-98AD-40E1-ACC5-91BE5FC19DDB}" type="pres">
      <dgm:prSet presAssocID="{13CB5B2B-A68B-4174-8F21-E3460F38BE04}" presName="parentText" presStyleLbl="node1" presStyleIdx="2" presStyleCnt="3">
        <dgm:presLayoutVars>
          <dgm:chMax val="0"/>
          <dgm:bulletEnabled val="1"/>
        </dgm:presLayoutVars>
      </dgm:prSet>
      <dgm:spPr/>
    </dgm:pt>
  </dgm:ptLst>
  <dgm:cxnLst>
    <dgm:cxn modelId="{BD96CE25-E86B-4F63-9FB7-F62430640B16}" type="presOf" srcId="{F69084C4-CE1F-46B0-B97D-2725F3928019}" destId="{9185EB14-FA2D-4C7B-90B1-19D74552A734}" srcOrd="0" destOrd="0" presId="urn:microsoft.com/office/officeart/2005/8/layout/vList2"/>
    <dgm:cxn modelId="{6951B066-C484-4A4E-9C6D-6C743AAD8BDB}" type="presOf" srcId="{13CB5B2B-A68B-4174-8F21-E3460F38BE04}" destId="{A7AE38B9-98AD-40E1-ACC5-91BE5FC19DDB}" srcOrd="0" destOrd="0" presId="urn:microsoft.com/office/officeart/2005/8/layout/vList2"/>
    <dgm:cxn modelId="{D1728E77-E7AB-4133-9102-E9341946E582}" srcId="{FDF56D45-A3EE-4242-BA15-85F8A045C43B}" destId="{FC835071-F389-4EA5-8924-EEB15F4962DA}" srcOrd="0" destOrd="0" parTransId="{D4933C5F-FFB9-42CC-A863-3274710FB5B8}" sibTransId="{5B87B067-DD81-46FC-8E1C-043793A2A37D}"/>
    <dgm:cxn modelId="{A532AB58-39A9-4442-BD19-FCD289B90FB4}" srcId="{FDF56D45-A3EE-4242-BA15-85F8A045C43B}" destId="{F69084C4-CE1F-46B0-B97D-2725F3928019}" srcOrd="1" destOrd="0" parTransId="{F3B1C92F-F064-445C-A81E-6EDC0AE608F4}" sibTransId="{AAF111C9-1A2F-4D8C-9427-E9949483B726}"/>
    <dgm:cxn modelId="{DDF18FBC-44B7-4E74-97AE-F52D2411693A}" type="presOf" srcId="{FDF56D45-A3EE-4242-BA15-85F8A045C43B}" destId="{7FBA77AD-BBD5-44FE-BA4B-89418F3C0DB6}" srcOrd="0" destOrd="0" presId="urn:microsoft.com/office/officeart/2005/8/layout/vList2"/>
    <dgm:cxn modelId="{732743D9-8134-4FC8-A9B6-06FA71FB387C}" type="presOf" srcId="{FC835071-F389-4EA5-8924-EEB15F4962DA}" destId="{A239D6A5-E187-4C32-ABCC-1BDD4A8D7F1D}" srcOrd="0" destOrd="0" presId="urn:microsoft.com/office/officeart/2005/8/layout/vList2"/>
    <dgm:cxn modelId="{E1B996E6-748D-4B6E-BDF6-BAED8C3A7346}" srcId="{FDF56D45-A3EE-4242-BA15-85F8A045C43B}" destId="{13CB5B2B-A68B-4174-8F21-E3460F38BE04}" srcOrd="2" destOrd="0" parTransId="{0470ED98-F310-434B-A661-262A026BBA33}" sibTransId="{674046F2-4B9A-4A5E-959F-4C900067E423}"/>
    <dgm:cxn modelId="{270D683C-4ED7-44DC-80F1-31BA888AED21}" type="presParOf" srcId="{7FBA77AD-BBD5-44FE-BA4B-89418F3C0DB6}" destId="{A239D6A5-E187-4C32-ABCC-1BDD4A8D7F1D}" srcOrd="0" destOrd="0" presId="urn:microsoft.com/office/officeart/2005/8/layout/vList2"/>
    <dgm:cxn modelId="{35CA0779-1117-44BC-A2D9-10212E9CF99D}" type="presParOf" srcId="{7FBA77AD-BBD5-44FE-BA4B-89418F3C0DB6}" destId="{5A1ADFDC-1E1C-4F9C-AA3C-D73B1EAB2FD6}" srcOrd="1" destOrd="0" presId="urn:microsoft.com/office/officeart/2005/8/layout/vList2"/>
    <dgm:cxn modelId="{3B4B207D-44FB-4A99-89C0-0F773EC78CA5}" type="presParOf" srcId="{7FBA77AD-BBD5-44FE-BA4B-89418F3C0DB6}" destId="{9185EB14-FA2D-4C7B-90B1-19D74552A734}" srcOrd="2" destOrd="0" presId="urn:microsoft.com/office/officeart/2005/8/layout/vList2"/>
    <dgm:cxn modelId="{E46C945B-050B-4AD7-89C0-F9008656C7A4}" type="presParOf" srcId="{7FBA77AD-BBD5-44FE-BA4B-89418F3C0DB6}" destId="{E5899A6F-EC5A-43AE-A5C9-BE9D81C4B41C}" srcOrd="3" destOrd="0" presId="urn:microsoft.com/office/officeart/2005/8/layout/vList2"/>
    <dgm:cxn modelId="{181B602D-4034-4536-92DF-B25E58FA3DEA}" type="presParOf" srcId="{7FBA77AD-BBD5-44FE-BA4B-89418F3C0DB6}" destId="{A7AE38B9-98AD-40E1-ACC5-91BE5FC19DD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B384F2-31CC-47EA-B45D-E9C50895AB1D}"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pt-BR"/>
        </a:p>
      </dgm:t>
    </dgm:pt>
    <dgm:pt modelId="{C0CC9197-0E3C-4348-91A9-78215669ADFF}">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Coeficiente de correlação intraclasse. Modelo de efeitos mistos (ICC3, k), baseado em medida única (ICCMU) e média das estimativas (ICCMM) (</a:t>
          </a:r>
          <a:r>
            <a:rPr lang="pt-BR" dirty="0" err="1">
              <a:latin typeface="Times New Roman" panose="02020603050405020304" pitchFamily="18" charset="0"/>
              <a:cs typeface="Times New Roman" panose="02020603050405020304" pitchFamily="18" charset="0"/>
            </a:rPr>
            <a:t>Koo</a:t>
          </a:r>
          <a:r>
            <a:rPr lang="pt-BR" dirty="0">
              <a:latin typeface="Times New Roman" panose="02020603050405020304" pitchFamily="18" charset="0"/>
              <a:cs typeface="Times New Roman" panose="02020603050405020304" pitchFamily="18" charset="0"/>
            </a:rPr>
            <a:t>; Li, 2016);</a:t>
          </a:r>
        </a:p>
      </dgm:t>
    </dgm:pt>
    <dgm:pt modelId="{8BECD690-F624-4EEA-A7E5-B5ADC2A1836B}" type="parTrans" cxnId="{4184EF0D-39EF-4967-B58F-D51286D9202C}">
      <dgm:prSet/>
      <dgm:spPr/>
      <dgm:t>
        <a:bodyPr/>
        <a:lstStyle/>
        <a:p>
          <a:endParaRPr lang="pt-BR"/>
        </a:p>
      </dgm:t>
    </dgm:pt>
    <dgm:pt modelId="{DDC83E1D-06E3-4809-ACAC-1AF8AD07DA47}" type="sibTrans" cxnId="{4184EF0D-39EF-4967-B58F-D51286D9202C}">
      <dgm:prSet/>
      <dgm:spPr/>
      <dgm:t>
        <a:bodyPr/>
        <a:lstStyle/>
        <a:p>
          <a:endParaRPr lang="pt-BR"/>
        </a:p>
      </dgm:t>
    </dgm:pt>
    <dgm:pt modelId="{EFB77E58-4B87-47DB-836C-2EA533EEF35B}">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&lt; 0.5 – baixa/ 0.5 ≤ ICC ≤ 0.75 – moderada/ 0.75 ≤ ICC ≤ 0.90 – boa/ &gt; 0.90 – excelente; </a:t>
          </a:r>
        </a:p>
      </dgm:t>
    </dgm:pt>
    <dgm:pt modelId="{A5C37810-9C4C-4381-B87B-3D273AADAF02}" type="parTrans" cxnId="{E8DFA511-29CC-4FD2-8499-1A887DA54D45}">
      <dgm:prSet/>
      <dgm:spPr/>
      <dgm:t>
        <a:bodyPr/>
        <a:lstStyle/>
        <a:p>
          <a:endParaRPr lang="pt-BR"/>
        </a:p>
      </dgm:t>
    </dgm:pt>
    <dgm:pt modelId="{7303BA91-E7F0-41C1-AE78-00B86F477187}" type="sibTrans" cxnId="{E8DFA511-29CC-4FD2-8499-1A887DA54D45}">
      <dgm:prSet/>
      <dgm:spPr/>
      <dgm:t>
        <a:bodyPr/>
        <a:lstStyle/>
        <a:p>
          <a:endParaRPr lang="pt-BR"/>
        </a:p>
      </dgm:t>
    </dgm:pt>
    <mc:AlternateContent xmlns:mc="http://schemas.openxmlformats.org/markup-compatibility/2006">
      <mc:Choice xmlns:a14="http://schemas.microsoft.com/office/drawing/2010/main" Requires="a14">
        <dgm:pt modelId="{DDC4444E-6533-49D3-B35C-E05789B8F863}">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Erro padrão da medida (</a:t>
              </a:r>
              <a14:m>
                <m:oMath xmlns:m="http://schemas.openxmlformats.org/officeDocument/2006/math">
                  <m:r>
                    <a:rPr lang="pt-BR" i="1"/>
                    <m:t>𝐸𝑃𝑀</m:t>
                  </m:r>
                  <m:r>
                    <a:rPr lang="pt-BR" b="0" i="1"/>
                    <m:t>)</m:t>
                  </m:r>
                  <m:r>
                    <a:rPr lang="pt-BR" i="1"/>
                    <m:t>=</m:t>
                  </m:r>
                  <m:r>
                    <a:rPr lang="pt-BR" i="1"/>
                    <m:t>𝐷𝑃</m:t>
                  </m:r>
                  <m:rad>
                    <m:radPr>
                      <m:degHide m:val="on"/>
                      <m:ctrlPr>
                        <a:rPr lang="pt-BR" i="1"/>
                      </m:ctrlPr>
                    </m:radPr>
                    <m:deg/>
                    <m:e>
                      <m:r>
                        <a:rPr lang="pt-BR" i="1"/>
                        <m:t>1−</m:t>
                      </m:r>
                      <m:r>
                        <a:rPr lang="pt-BR" i="1"/>
                        <m:t>𝐼𝐶𝐶</m:t>
                      </m:r>
                    </m:e>
                  </m:rad>
                </m:oMath>
              </a14:m>
              <a:r>
                <a:rPr lang="pt-BR" dirty="0">
                  <a:latin typeface="Times New Roman" panose="02020603050405020304" pitchFamily="18" charset="0"/>
                  <a:cs typeface="Times New Roman" panose="02020603050405020304" pitchFamily="18" charset="0"/>
                </a:rPr>
                <a:t>;</a:t>
              </a:r>
            </a:p>
          </dgm:t>
        </dgm:pt>
      </mc:Choice>
      <mc:Fallback>
        <dgm:pt modelId="{DDC4444E-6533-49D3-B35C-E05789B8F863}">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Erro padrão da medida (</a:t>
              </a:r>
              <a:r>
                <a:rPr lang="pt-BR" i="0"/>
                <a:t>𝐸𝑃𝑀</a:t>
              </a:r>
              <a:r>
                <a:rPr lang="pt-BR" b="0" i="0"/>
                <a:t>)</a:t>
              </a:r>
              <a:r>
                <a:rPr lang="pt-BR" i="0"/>
                <a:t>=𝐷𝑃√(1−𝐼𝐶𝐶)</a:t>
              </a:r>
              <a:r>
                <a:rPr lang="pt-BR" dirty="0">
                  <a:latin typeface="Times New Roman" panose="02020603050405020304" pitchFamily="18" charset="0"/>
                  <a:cs typeface="Times New Roman" panose="02020603050405020304" pitchFamily="18" charset="0"/>
                </a:rPr>
                <a:t>;</a:t>
              </a:r>
            </a:p>
          </dgm:t>
        </dgm:pt>
      </mc:Fallback>
    </mc:AlternateContent>
    <dgm:pt modelId="{5E6E1308-3DCF-41C6-BEBA-F081B95BA231}" type="parTrans" cxnId="{AE9CC2B3-EE8C-499C-B0C7-D4CDEC1E1C12}">
      <dgm:prSet/>
      <dgm:spPr/>
      <dgm:t>
        <a:bodyPr/>
        <a:lstStyle/>
        <a:p>
          <a:endParaRPr lang="pt-BR"/>
        </a:p>
      </dgm:t>
    </dgm:pt>
    <dgm:pt modelId="{8BEECAB8-98A5-4230-99A2-4B7EAB351B3A}" type="sibTrans" cxnId="{AE9CC2B3-EE8C-499C-B0C7-D4CDEC1E1C12}">
      <dgm:prSet/>
      <dgm:spPr/>
      <dgm:t>
        <a:bodyPr/>
        <a:lstStyle/>
        <a:p>
          <a:endParaRPr lang="pt-BR"/>
        </a:p>
      </dgm:t>
    </dgm:pt>
    <dgm:pt modelId="{7E5956B1-914E-4F7B-B8B9-AD1A600C957B}">
      <dgm:prSet/>
      <dgm:spPr>
        <a:ln>
          <a:solidFill>
            <a:schemeClr val="accent2">
              <a:lumMod val="40000"/>
              <a:lumOff val="60000"/>
            </a:schemeClr>
          </a:solidFill>
        </a:ln>
      </dgm:spPr>
      <dgm:t>
        <a:bodyPr/>
        <a:lstStyle/>
        <a:p>
          <a:r>
            <a:rPr lang="pt-BR" dirty="0">
              <a:latin typeface="Times New Roman" panose="02020603050405020304" pitchFamily="18" charset="0"/>
              <a:cs typeface="Times New Roman" panose="02020603050405020304" pitchFamily="18" charset="0"/>
            </a:rPr>
            <a:t>Análises repetidas para 2, 3, 4 e 5 semanas de monitoramento. </a:t>
          </a:r>
        </a:p>
      </dgm:t>
    </dgm:pt>
    <dgm:pt modelId="{EC9AE3F3-E0B7-4CA8-8378-237C56D00DB6}" type="parTrans" cxnId="{7C56C0D5-EC5B-4595-9733-792A448EB17F}">
      <dgm:prSet/>
      <dgm:spPr/>
      <dgm:t>
        <a:bodyPr/>
        <a:lstStyle/>
        <a:p>
          <a:endParaRPr lang="pt-BR"/>
        </a:p>
      </dgm:t>
    </dgm:pt>
    <dgm:pt modelId="{F63779BC-49C8-4D4B-9793-2DFF2B8A67BC}" type="sibTrans" cxnId="{7C56C0D5-EC5B-4595-9733-792A448EB17F}">
      <dgm:prSet/>
      <dgm:spPr/>
      <dgm:t>
        <a:bodyPr/>
        <a:lstStyle/>
        <a:p>
          <a:endParaRPr lang="pt-BR"/>
        </a:p>
      </dgm:t>
    </dgm:pt>
    <dgm:pt modelId="{15DDB5AA-5119-4DEF-8E77-E176DB837FF6}" type="pres">
      <dgm:prSet presAssocID="{F1B384F2-31CC-47EA-B45D-E9C50895AB1D}" presName="linear" presStyleCnt="0">
        <dgm:presLayoutVars>
          <dgm:animLvl val="lvl"/>
          <dgm:resizeHandles val="exact"/>
        </dgm:presLayoutVars>
      </dgm:prSet>
      <dgm:spPr/>
    </dgm:pt>
    <dgm:pt modelId="{E1EDC772-408B-4B76-AA2A-F95151015923}" type="pres">
      <dgm:prSet presAssocID="{C0CC9197-0E3C-4348-91A9-78215669ADFF}" presName="parentText" presStyleLbl="node1" presStyleIdx="0" presStyleCnt="4">
        <dgm:presLayoutVars>
          <dgm:chMax val="0"/>
          <dgm:bulletEnabled val="1"/>
        </dgm:presLayoutVars>
      </dgm:prSet>
      <dgm:spPr/>
    </dgm:pt>
    <dgm:pt modelId="{39F854F1-1EE7-4488-8ABB-B15753AA3BF5}" type="pres">
      <dgm:prSet presAssocID="{DDC83E1D-06E3-4809-ACAC-1AF8AD07DA47}" presName="spacer" presStyleCnt="0"/>
      <dgm:spPr/>
    </dgm:pt>
    <dgm:pt modelId="{8197A4C0-D470-411D-B51B-3523B7F7EFFD}" type="pres">
      <dgm:prSet presAssocID="{EFB77E58-4B87-47DB-836C-2EA533EEF35B}" presName="parentText" presStyleLbl="node1" presStyleIdx="1" presStyleCnt="4">
        <dgm:presLayoutVars>
          <dgm:chMax val="0"/>
          <dgm:bulletEnabled val="1"/>
        </dgm:presLayoutVars>
      </dgm:prSet>
      <dgm:spPr/>
    </dgm:pt>
    <dgm:pt modelId="{EA402082-C029-443B-AC7F-5E6FA9917C5D}" type="pres">
      <dgm:prSet presAssocID="{7303BA91-E7F0-41C1-AE78-00B86F477187}" presName="spacer" presStyleCnt="0"/>
      <dgm:spPr/>
    </dgm:pt>
    <dgm:pt modelId="{64B4E112-A48E-4DD9-ADFC-52AA3CAED031}" type="pres">
      <dgm:prSet presAssocID="{DDC4444E-6533-49D3-B35C-E05789B8F863}" presName="parentText" presStyleLbl="node1" presStyleIdx="2" presStyleCnt="4">
        <dgm:presLayoutVars>
          <dgm:chMax val="0"/>
          <dgm:bulletEnabled val="1"/>
        </dgm:presLayoutVars>
      </dgm:prSet>
      <dgm:spPr/>
    </dgm:pt>
    <dgm:pt modelId="{82A0D691-C169-49B8-AA80-F6164EC8F337}" type="pres">
      <dgm:prSet presAssocID="{8BEECAB8-98A5-4230-99A2-4B7EAB351B3A}" presName="spacer" presStyleCnt="0"/>
      <dgm:spPr/>
    </dgm:pt>
    <dgm:pt modelId="{56D4F106-F828-4513-B80D-9BEC456B103D}" type="pres">
      <dgm:prSet presAssocID="{7E5956B1-914E-4F7B-B8B9-AD1A600C957B}" presName="parentText" presStyleLbl="node1" presStyleIdx="3" presStyleCnt="4">
        <dgm:presLayoutVars>
          <dgm:chMax val="0"/>
          <dgm:bulletEnabled val="1"/>
        </dgm:presLayoutVars>
      </dgm:prSet>
      <dgm:spPr/>
    </dgm:pt>
  </dgm:ptLst>
  <dgm:cxnLst>
    <dgm:cxn modelId="{ADEA8D0C-0445-4362-99B7-85547DAABFCA}" type="presOf" srcId="{EFB77E58-4B87-47DB-836C-2EA533EEF35B}" destId="{8197A4C0-D470-411D-B51B-3523B7F7EFFD}" srcOrd="0" destOrd="0" presId="urn:microsoft.com/office/officeart/2005/8/layout/vList2"/>
    <dgm:cxn modelId="{4184EF0D-39EF-4967-B58F-D51286D9202C}" srcId="{F1B384F2-31CC-47EA-B45D-E9C50895AB1D}" destId="{C0CC9197-0E3C-4348-91A9-78215669ADFF}" srcOrd="0" destOrd="0" parTransId="{8BECD690-F624-4EEA-A7E5-B5ADC2A1836B}" sibTransId="{DDC83E1D-06E3-4809-ACAC-1AF8AD07DA47}"/>
    <dgm:cxn modelId="{E8DFA511-29CC-4FD2-8499-1A887DA54D45}" srcId="{F1B384F2-31CC-47EA-B45D-E9C50895AB1D}" destId="{EFB77E58-4B87-47DB-836C-2EA533EEF35B}" srcOrd="1" destOrd="0" parTransId="{A5C37810-9C4C-4381-B87B-3D273AADAF02}" sibTransId="{7303BA91-E7F0-41C1-AE78-00B86F477187}"/>
    <dgm:cxn modelId="{FC9E0365-8705-475C-AD87-60DF9BD8F6E6}" type="presOf" srcId="{F1B384F2-31CC-47EA-B45D-E9C50895AB1D}" destId="{15DDB5AA-5119-4DEF-8E77-E176DB837FF6}" srcOrd="0" destOrd="0" presId="urn:microsoft.com/office/officeart/2005/8/layout/vList2"/>
    <dgm:cxn modelId="{E2DA4885-0C2D-43D1-B51B-96101AD7BEE0}" type="presOf" srcId="{C0CC9197-0E3C-4348-91A9-78215669ADFF}" destId="{E1EDC772-408B-4B76-AA2A-F95151015923}" srcOrd="0" destOrd="0" presId="urn:microsoft.com/office/officeart/2005/8/layout/vList2"/>
    <dgm:cxn modelId="{C79BB6A4-C275-485A-856E-5EA54ACA9D26}" type="presOf" srcId="{DDC4444E-6533-49D3-B35C-E05789B8F863}" destId="{64B4E112-A48E-4DD9-ADFC-52AA3CAED031}" srcOrd="0" destOrd="0" presId="urn:microsoft.com/office/officeart/2005/8/layout/vList2"/>
    <dgm:cxn modelId="{AE9CC2B3-EE8C-499C-B0C7-D4CDEC1E1C12}" srcId="{F1B384F2-31CC-47EA-B45D-E9C50895AB1D}" destId="{DDC4444E-6533-49D3-B35C-E05789B8F863}" srcOrd="2" destOrd="0" parTransId="{5E6E1308-3DCF-41C6-BEBA-F081B95BA231}" sibTransId="{8BEECAB8-98A5-4230-99A2-4B7EAB351B3A}"/>
    <dgm:cxn modelId="{7C56C0D5-EC5B-4595-9733-792A448EB17F}" srcId="{F1B384F2-31CC-47EA-B45D-E9C50895AB1D}" destId="{7E5956B1-914E-4F7B-B8B9-AD1A600C957B}" srcOrd="3" destOrd="0" parTransId="{EC9AE3F3-E0B7-4CA8-8378-237C56D00DB6}" sibTransId="{F63779BC-49C8-4D4B-9793-2DFF2B8A67BC}"/>
    <dgm:cxn modelId="{634F62FE-5E75-420B-9AE9-DACFBEBDC588}" type="presOf" srcId="{7E5956B1-914E-4F7B-B8B9-AD1A600C957B}" destId="{56D4F106-F828-4513-B80D-9BEC456B103D}" srcOrd="0" destOrd="0" presId="urn:microsoft.com/office/officeart/2005/8/layout/vList2"/>
    <dgm:cxn modelId="{EAF0E361-DE76-48C9-A7CE-5E2A0F99CE15}" type="presParOf" srcId="{15DDB5AA-5119-4DEF-8E77-E176DB837FF6}" destId="{E1EDC772-408B-4B76-AA2A-F95151015923}" srcOrd="0" destOrd="0" presId="urn:microsoft.com/office/officeart/2005/8/layout/vList2"/>
    <dgm:cxn modelId="{B7C05B3D-38F1-4560-B93D-01182859E6F6}" type="presParOf" srcId="{15DDB5AA-5119-4DEF-8E77-E176DB837FF6}" destId="{39F854F1-1EE7-4488-8ABB-B15753AA3BF5}" srcOrd="1" destOrd="0" presId="urn:microsoft.com/office/officeart/2005/8/layout/vList2"/>
    <dgm:cxn modelId="{400F1E5D-F9E9-4FDB-934D-48B7B5ABBC7B}" type="presParOf" srcId="{15DDB5AA-5119-4DEF-8E77-E176DB837FF6}" destId="{8197A4C0-D470-411D-B51B-3523B7F7EFFD}" srcOrd="2" destOrd="0" presId="urn:microsoft.com/office/officeart/2005/8/layout/vList2"/>
    <dgm:cxn modelId="{70715D14-9A80-4FC8-B9C4-B652A3B46A0D}" type="presParOf" srcId="{15DDB5AA-5119-4DEF-8E77-E176DB837FF6}" destId="{EA402082-C029-443B-AC7F-5E6FA9917C5D}" srcOrd="3" destOrd="0" presId="urn:microsoft.com/office/officeart/2005/8/layout/vList2"/>
    <dgm:cxn modelId="{2DD4B998-07CE-48E0-9954-EECBCA8648CA}" type="presParOf" srcId="{15DDB5AA-5119-4DEF-8E77-E176DB837FF6}" destId="{64B4E112-A48E-4DD9-ADFC-52AA3CAED031}" srcOrd="4" destOrd="0" presId="urn:microsoft.com/office/officeart/2005/8/layout/vList2"/>
    <dgm:cxn modelId="{0E1931A1-3C4B-4BA6-B725-4055191F6A11}" type="presParOf" srcId="{15DDB5AA-5119-4DEF-8E77-E176DB837FF6}" destId="{82A0D691-C169-49B8-AA80-F6164EC8F337}" srcOrd="5" destOrd="0" presId="urn:microsoft.com/office/officeart/2005/8/layout/vList2"/>
    <dgm:cxn modelId="{CCCEFF65-9139-4BD0-B295-3317A374CEE9}" type="presParOf" srcId="{15DDB5AA-5119-4DEF-8E77-E176DB837FF6}" destId="{56D4F106-F828-4513-B80D-9BEC456B103D}" srcOrd="6"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BF3F4-92D2-4927-BAC5-387D726D1435}">
      <dsp:nvSpPr>
        <dsp:cNvPr id="0" name=""/>
        <dsp:cNvSpPr/>
      </dsp:nvSpPr>
      <dsp:spPr>
        <a:xfrm>
          <a:off x="0" y="38979"/>
          <a:ext cx="10399417" cy="8745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latin typeface="Times New Roman" panose="02020603050405020304" pitchFamily="18" charset="0"/>
              <a:cs typeface="Times New Roman" panose="02020603050405020304" pitchFamily="18" charset="0"/>
            </a:rPr>
            <a:t>Atividade física está sujeita à influências sociais, psicológicas, e ambientais;</a:t>
          </a:r>
        </a:p>
      </dsp:txBody>
      <dsp:txXfrm>
        <a:off x="42693" y="81672"/>
        <a:ext cx="10314031" cy="789189"/>
      </dsp:txXfrm>
    </dsp:sp>
    <dsp:sp modelId="{FE7D1890-E022-42FF-BD69-30D45D995211}">
      <dsp:nvSpPr>
        <dsp:cNvPr id="0" name=""/>
        <dsp:cNvSpPr/>
      </dsp:nvSpPr>
      <dsp:spPr>
        <a:xfrm>
          <a:off x="0" y="979794"/>
          <a:ext cx="10399417" cy="8745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latin typeface="Times New Roman" panose="02020603050405020304" pitchFamily="18" charset="0"/>
              <a:cs typeface="Times New Roman" panose="02020603050405020304" pitchFamily="18" charset="0"/>
            </a:rPr>
            <a:t>Atividade física pode ser pensada como uma matriz de estados estocásticos;</a:t>
          </a:r>
        </a:p>
      </dsp:txBody>
      <dsp:txXfrm>
        <a:off x="42693" y="1022487"/>
        <a:ext cx="10314031" cy="789189"/>
      </dsp:txXfrm>
    </dsp:sp>
    <dsp:sp modelId="{8278C971-9F7B-4F6B-B9BF-6E5442AF8709}">
      <dsp:nvSpPr>
        <dsp:cNvPr id="0" name=""/>
        <dsp:cNvSpPr/>
      </dsp:nvSpPr>
      <dsp:spPr>
        <a:xfrm>
          <a:off x="0" y="1920610"/>
          <a:ext cx="10399417" cy="8745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latin typeface="Times New Roman" panose="02020603050405020304" pitchFamily="18" charset="0"/>
              <a:cs typeface="Times New Roman" panose="02020603050405020304" pitchFamily="18" charset="0"/>
            </a:rPr>
            <a:t>O uso da equação de </a:t>
          </a:r>
          <a:r>
            <a:rPr lang="pt-BR" sz="2300" kern="1200" dirty="0" err="1">
              <a:latin typeface="Times New Roman" panose="02020603050405020304" pitchFamily="18" charset="0"/>
              <a:cs typeface="Times New Roman" panose="02020603050405020304" pitchFamily="18" charset="0"/>
            </a:rPr>
            <a:t>Spearman</a:t>
          </a:r>
          <a:r>
            <a:rPr lang="pt-BR" sz="2300" kern="1200" dirty="0">
              <a:latin typeface="Times New Roman" panose="02020603050405020304" pitchFamily="18" charset="0"/>
              <a:cs typeface="Times New Roman" panose="02020603050405020304" pitchFamily="18" charset="0"/>
            </a:rPr>
            <a:t>-Brown se baseia apenas em estimativas de testes de interdependência e não nos fornece informações sobre a incerteza da medida. </a:t>
          </a:r>
        </a:p>
      </dsp:txBody>
      <dsp:txXfrm>
        <a:off x="42693" y="1963303"/>
        <a:ext cx="10314031" cy="7891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8F00D-7BDC-42E8-9DED-E05E9272BCC6}">
      <dsp:nvSpPr>
        <dsp:cNvPr id="0" name=""/>
        <dsp:cNvSpPr/>
      </dsp:nvSpPr>
      <dsp:spPr>
        <a:xfrm>
          <a:off x="3391" y="470551"/>
          <a:ext cx="1652847" cy="1049558"/>
        </a:xfrm>
        <a:prstGeom prst="roundRect">
          <a:avLst>
            <a:gd name="adj" fmla="val 10000"/>
          </a:avLst>
        </a:prstGeom>
        <a:solidFill>
          <a:schemeClr val="accent2">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77808-05E5-47F0-8D8D-B407E4205D2C}">
      <dsp:nvSpPr>
        <dsp:cNvPr id="0" name=""/>
        <dsp:cNvSpPr/>
      </dsp:nvSpPr>
      <dsp:spPr>
        <a:xfrm>
          <a:off x="187041" y="645018"/>
          <a:ext cx="1652847" cy="1049558"/>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Forest </a:t>
          </a:r>
          <a:r>
            <a:rPr lang="pt-BR" sz="1400" kern="1200" dirty="0" err="1">
              <a:latin typeface="Times New Roman" panose="02020603050405020304" pitchFamily="18" charset="0"/>
              <a:cs typeface="Times New Roman" panose="02020603050405020304" pitchFamily="18" charset="0"/>
            </a:rPr>
            <a:t>plot</a:t>
          </a:r>
          <a:r>
            <a:rPr lang="pt-BR" sz="1400" kern="1200" dirty="0">
              <a:latin typeface="Times New Roman" panose="02020603050405020304" pitchFamily="18" charset="0"/>
              <a:cs typeface="Times New Roman" panose="02020603050405020304" pitchFamily="18" charset="0"/>
            </a:rPr>
            <a:t> para cada desfecho;</a:t>
          </a:r>
        </a:p>
      </dsp:txBody>
      <dsp:txXfrm>
        <a:off x="217782" y="675759"/>
        <a:ext cx="1591365" cy="988076"/>
      </dsp:txXfrm>
    </dsp:sp>
    <dsp:sp modelId="{51C95068-E5EE-4C96-B721-F6142232B421}">
      <dsp:nvSpPr>
        <dsp:cNvPr id="0" name=""/>
        <dsp:cNvSpPr/>
      </dsp:nvSpPr>
      <dsp:spPr>
        <a:xfrm>
          <a:off x="2023538" y="470551"/>
          <a:ext cx="1652847" cy="1049558"/>
        </a:xfrm>
        <a:prstGeom prst="roundRect">
          <a:avLst>
            <a:gd name="adj" fmla="val 10000"/>
          </a:avLst>
        </a:prstGeom>
        <a:solidFill>
          <a:schemeClr val="accent2">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E1EB36-1491-4E08-BEF7-A869FB31BC83}">
      <dsp:nvSpPr>
        <dsp:cNvPr id="0" name=""/>
        <dsp:cNvSpPr/>
      </dsp:nvSpPr>
      <dsp:spPr>
        <a:xfrm>
          <a:off x="2207188" y="645018"/>
          <a:ext cx="1652847" cy="1049558"/>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Biblioteca ‘</a:t>
          </a:r>
          <a:r>
            <a:rPr lang="pt-BR" sz="1400" kern="1200" dirty="0" err="1">
              <a:latin typeface="Times New Roman" panose="02020603050405020304" pitchFamily="18" charset="0"/>
              <a:cs typeface="Times New Roman" panose="02020603050405020304" pitchFamily="18" charset="0"/>
            </a:rPr>
            <a:t>metafor</a:t>
          </a:r>
          <a:r>
            <a:rPr lang="pt-BR" sz="1400" kern="1200" dirty="0">
              <a:latin typeface="Times New Roman" panose="02020603050405020304" pitchFamily="18" charset="0"/>
              <a:cs typeface="Times New Roman" panose="02020603050405020304" pitchFamily="18" charset="0"/>
            </a:rPr>
            <a:t>’ (4.6);</a:t>
          </a:r>
        </a:p>
      </dsp:txBody>
      <dsp:txXfrm>
        <a:off x="2237929" y="675759"/>
        <a:ext cx="1591365" cy="988076"/>
      </dsp:txXfrm>
    </dsp:sp>
    <dsp:sp modelId="{742BF3D3-BBC6-47A4-A09F-BD8B6CEF9747}">
      <dsp:nvSpPr>
        <dsp:cNvPr id="0" name=""/>
        <dsp:cNvSpPr/>
      </dsp:nvSpPr>
      <dsp:spPr>
        <a:xfrm>
          <a:off x="4043685" y="470551"/>
          <a:ext cx="1652847" cy="1049558"/>
        </a:xfrm>
        <a:prstGeom prst="roundRect">
          <a:avLst>
            <a:gd name="adj" fmla="val 10000"/>
          </a:avLst>
        </a:prstGeom>
        <a:solidFill>
          <a:schemeClr val="accent2">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023D3-FE51-4378-A5CB-8792271A1C66}">
      <dsp:nvSpPr>
        <dsp:cNvPr id="0" name=""/>
        <dsp:cNvSpPr/>
      </dsp:nvSpPr>
      <dsp:spPr>
        <a:xfrm>
          <a:off x="4227335" y="645018"/>
          <a:ext cx="1652847" cy="1049558"/>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IDE </a:t>
          </a:r>
          <a:r>
            <a:rPr lang="pt-BR" sz="1400" kern="1200" dirty="0" err="1">
              <a:latin typeface="Times New Roman" panose="02020603050405020304" pitchFamily="18" charset="0"/>
              <a:cs typeface="Times New Roman" panose="02020603050405020304" pitchFamily="18" charset="0"/>
            </a:rPr>
            <a:t>Rstudio</a:t>
          </a:r>
          <a:r>
            <a:rPr lang="pt-BR" sz="1400" kern="1200" dirty="0">
              <a:latin typeface="Times New Roman" panose="02020603050405020304" pitchFamily="18" charset="0"/>
              <a:cs typeface="Times New Roman" panose="02020603050405020304" pitchFamily="18" charset="0"/>
            </a:rPr>
            <a:t>;</a:t>
          </a:r>
        </a:p>
      </dsp:txBody>
      <dsp:txXfrm>
        <a:off x="4258076" y="675759"/>
        <a:ext cx="1591365" cy="988076"/>
      </dsp:txXfrm>
    </dsp:sp>
    <dsp:sp modelId="{E860AE85-313E-4AA5-BE9A-B215851DE84D}">
      <dsp:nvSpPr>
        <dsp:cNvPr id="0" name=""/>
        <dsp:cNvSpPr/>
      </dsp:nvSpPr>
      <dsp:spPr>
        <a:xfrm>
          <a:off x="6063832" y="470551"/>
          <a:ext cx="1652847" cy="1049558"/>
        </a:xfrm>
        <a:prstGeom prst="roundRect">
          <a:avLst>
            <a:gd name="adj" fmla="val 10000"/>
          </a:avLst>
        </a:prstGeom>
        <a:solidFill>
          <a:schemeClr val="accent2">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A3920-F0D5-4E2E-BB81-432A4D42DD26}">
      <dsp:nvSpPr>
        <dsp:cNvPr id="0" name=""/>
        <dsp:cNvSpPr/>
      </dsp:nvSpPr>
      <dsp:spPr>
        <a:xfrm>
          <a:off x="6247482" y="645018"/>
          <a:ext cx="1652847" cy="1049558"/>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Modelo de efeitos fixos para visualizar o ICC médio da literatura;</a:t>
          </a:r>
        </a:p>
      </dsp:txBody>
      <dsp:txXfrm>
        <a:off x="6278223" y="675759"/>
        <a:ext cx="1591365" cy="988076"/>
      </dsp:txXfrm>
    </dsp:sp>
    <dsp:sp modelId="{E4929A33-6D24-49F2-A6AD-2BDB7AAF9864}">
      <dsp:nvSpPr>
        <dsp:cNvPr id="0" name=""/>
        <dsp:cNvSpPr/>
      </dsp:nvSpPr>
      <dsp:spPr>
        <a:xfrm>
          <a:off x="8083979" y="470551"/>
          <a:ext cx="1652847" cy="1049558"/>
        </a:xfrm>
        <a:prstGeom prst="roundRect">
          <a:avLst>
            <a:gd name="adj" fmla="val 10000"/>
          </a:avLst>
        </a:prstGeom>
        <a:solidFill>
          <a:schemeClr val="accent2">
            <a:alpha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9639B-4A78-4696-9D81-21D8FC3EEC2A}">
      <dsp:nvSpPr>
        <dsp:cNvPr id="0" name=""/>
        <dsp:cNvSpPr/>
      </dsp:nvSpPr>
      <dsp:spPr>
        <a:xfrm>
          <a:off x="8267629" y="645018"/>
          <a:ext cx="1652847" cy="1049558"/>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latin typeface="Times New Roman" panose="02020603050405020304" pitchFamily="18" charset="0"/>
              <a:cs typeface="Times New Roman" panose="02020603050405020304" pitchFamily="18" charset="0"/>
            </a:rPr>
            <a:t>Erro padrão para os </a:t>
          </a:r>
          <a:r>
            <a:rPr lang="pt-BR" sz="1400" kern="1200" dirty="0" err="1">
              <a:latin typeface="Times New Roman" panose="02020603050405020304" pitchFamily="18" charset="0"/>
              <a:cs typeface="Times New Roman" panose="02020603050405020304" pitchFamily="18" charset="0"/>
            </a:rPr>
            <a:t>ICCs</a:t>
          </a:r>
          <a:r>
            <a:rPr lang="pt-BR" sz="1400" kern="1200" dirty="0">
              <a:latin typeface="Times New Roman" panose="02020603050405020304" pitchFamily="18" charset="0"/>
              <a:cs typeface="Times New Roman" panose="02020603050405020304" pitchFamily="18" charset="0"/>
            </a:rPr>
            <a:t> de 0.0001.</a:t>
          </a:r>
        </a:p>
      </dsp:txBody>
      <dsp:txXfrm>
        <a:off x="8298370" y="675759"/>
        <a:ext cx="1591365" cy="9880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226F23-F0AC-404F-B9D1-AE6EF6ADDAC9}">
      <dsp:nvSpPr>
        <dsp:cNvPr id="0" name=""/>
        <dsp:cNvSpPr/>
      </dsp:nvSpPr>
      <dsp:spPr>
        <a:xfrm>
          <a:off x="2453" y="0"/>
          <a:ext cx="2393140" cy="1695540"/>
        </a:xfrm>
        <a:prstGeom prst="roundRect">
          <a:avLst>
            <a:gd name="adj" fmla="val 10000"/>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latin typeface="Times New Roman" panose="02020603050405020304" pitchFamily="18" charset="0"/>
              <a:cs typeface="Times New Roman" panose="02020603050405020304" pitchFamily="18" charset="0"/>
            </a:rPr>
            <a:t>Inexistem estimativas de tamanho amostral para estudos de confiabilidade teste-reteste;</a:t>
          </a:r>
        </a:p>
      </dsp:txBody>
      <dsp:txXfrm>
        <a:off x="52114" y="49661"/>
        <a:ext cx="2293818" cy="1596218"/>
      </dsp:txXfrm>
    </dsp:sp>
    <dsp:sp modelId="{EF09E45C-3B01-4FD3-B6B1-C8572D4AEB2C}">
      <dsp:nvSpPr>
        <dsp:cNvPr id="0" name=""/>
        <dsp:cNvSpPr/>
      </dsp:nvSpPr>
      <dsp:spPr>
        <a:xfrm>
          <a:off x="2797641" y="0"/>
          <a:ext cx="2393140" cy="1695540"/>
        </a:xfrm>
        <a:prstGeom prst="roundRect">
          <a:avLst>
            <a:gd name="adj" fmla="val 10000"/>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latin typeface="Times New Roman" panose="02020603050405020304" pitchFamily="18" charset="0"/>
              <a:cs typeface="Times New Roman" panose="02020603050405020304" pitchFamily="18" charset="0"/>
            </a:rPr>
            <a:t>Resultados dependentes das premissas da teoria do valor real;</a:t>
          </a:r>
        </a:p>
      </dsp:txBody>
      <dsp:txXfrm>
        <a:off x="2847302" y="49661"/>
        <a:ext cx="2293818" cy="1596218"/>
      </dsp:txXfrm>
    </dsp:sp>
    <dsp:sp modelId="{AB18007C-AED7-48A7-BE55-E910A77C6916}">
      <dsp:nvSpPr>
        <dsp:cNvPr id="0" name=""/>
        <dsp:cNvSpPr/>
      </dsp:nvSpPr>
      <dsp:spPr>
        <a:xfrm>
          <a:off x="5592829" y="0"/>
          <a:ext cx="2393140" cy="1695540"/>
        </a:xfrm>
        <a:prstGeom prst="roundRect">
          <a:avLst>
            <a:gd name="adj" fmla="val 10000"/>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latin typeface="Times New Roman" panose="02020603050405020304" pitchFamily="18" charset="0"/>
              <a:cs typeface="Times New Roman" panose="02020603050405020304" pitchFamily="18" charset="0"/>
            </a:rPr>
            <a:t>Não aplicação de protocolo de identificação de “não uso”;</a:t>
          </a:r>
        </a:p>
      </dsp:txBody>
      <dsp:txXfrm>
        <a:off x="5642490" y="49661"/>
        <a:ext cx="2293818" cy="1596218"/>
      </dsp:txXfrm>
    </dsp:sp>
    <dsp:sp modelId="{94E32033-0B0C-4C61-8AAA-3D39D9FF7880}">
      <dsp:nvSpPr>
        <dsp:cNvPr id="0" name=""/>
        <dsp:cNvSpPr/>
      </dsp:nvSpPr>
      <dsp:spPr>
        <a:xfrm>
          <a:off x="8388017" y="0"/>
          <a:ext cx="2393140" cy="1695540"/>
        </a:xfrm>
        <a:prstGeom prst="roundRect">
          <a:avLst>
            <a:gd name="adj" fmla="val 10000"/>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latin typeface="Times New Roman" panose="02020603050405020304" pitchFamily="18" charset="0"/>
              <a:cs typeface="Times New Roman" panose="02020603050405020304" pitchFamily="18" charset="0"/>
            </a:rPr>
            <a:t>Uso de pontos de corte para acelerômetros comerciais. </a:t>
          </a:r>
        </a:p>
      </dsp:txBody>
      <dsp:txXfrm>
        <a:off x="8437678" y="49661"/>
        <a:ext cx="2293818" cy="15962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EB869-108B-4CFC-9821-B5249B5ACFAD}">
      <dsp:nvSpPr>
        <dsp:cNvPr id="0" name=""/>
        <dsp:cNvSpPr/>
      </dsp:nvSpPr>
      <dsp:spPr>
        <a:xfrm>
          <a:off x="0" y="19493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Importância da análise da confiabilidade de ferramentas utilizadas para estimar AF de adultos;</a:t>
          </a:r>
        </a:p>
      </dsp:txBody>
      <dsp:txXfrm>
        <a:off x="18277" y="213214"/>
        <a:ext cx="10956607" cy="337846"/>
      </dsp:txXfrm>
    </dsp:sp>
    <dsp:sp modelId="{05E0BCCC-9E7F-4B78-9882-041CE52D3D09}">
      <dsp:nvSpPr>
        <dsp:cNvPr id="0" name=""/>
        <dsp:cNvSpPr/>
      </dsp:nvSpPr>
      <dsp:spPr>
        <a:xfrm>
          <a:off x="0" y="61541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Analisar o impacto de maiores períodos de monitoramento sobre a confiabilidade;</a:t>
          </a:r>
        </a:p>
      </dsp:txBody>
      <dsp:txXfrm>
        <a:off x="18277" y="633694"/>
        <a:ext cx="10956607" cy="337846"/>
      </dsp:txXfrm>
    </dsp:sp>
    <dsp:sp modelId="{54E23869-C727-4239-9764-30BC0BF715E8}">
      <dsp:nvSpPr>
        <dsp:cNvPr id="0" name=""/>
        <dsp:cNvSpPr/>
      </dsp:nvSpPr>
      <dsp:spPr>
        <a:xfrm>
          <a:off x="0" y="103589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Não basear a confiabilidade somente no ICC;</a:t>
          </a:r>
        </a:p>
      </dsp:txBody>
      <dsp:txXfrm>
        <a:off x="18277" y="1054174"/>
        <a:ext cx="10956607" cy="337846"/>
      </dsp:txXfrm>
    </dsp:sp>
    <dsp:sp modelId="{CF3EEBCC-AC67-44D6-A4A7-9EE67FA10C56}">
      <dsp:nvSpPr>
        <dsp:cNvPr id="0" name=""/>
        <dsp:cNvSpPr/>
      </dsp:nvSpPr>
      <dsp:spPr>
        <a:xfrm>
          <a:off x="0" y="145637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Utilização do EPM em estudos com intervenção, não se baseando somente no teste de hipóteses;</a:t>
          </a:r>
        </a:p>
      </dsp:txBody>
      <dsp:txXfrm>
        <a:off x="18277" y="1474654"/>
        <a:ext cx="10956607" cy="337846"/>
      </dsp:txXfrm>
    </dsp:sp>
    <dsp:sp modelId="{13FF2AE9-14EC-4BF6-A5A1-72FA8782EF0F}">
      <dsp:nvSpPr>
        <dsp:cNvPr id="0" name=""/>
        <dsp:cNvSpPr/>
      </dsp:nvSpPr>
      <dsp:spPr>
        <a:xfrm>
          <a:off x="0" y="187685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Utilizar métodos inferenciais que incorporem a incerteza das estimativas, como é o caso do REACT (</a:t>
          </a:r>
          <a:r>
            <a:rPr lang="pt-BR" sz="1600" kern="1200" dirty="0" err="1">
              <a:latin typeface="Times New Roman" panose="02020603050405020304" pitchFamily="18" charset="0"/>
              <a:cs typeface="Times New Roman" panose="02020603050405020304" pitchFamily="18" charset="0"/>
            </a:rPr>
            <a:t>Izbicki</a:t>
          </a:r>
          <a:r>
            <a:rPr lang="pt-BR" sz="1600" kern="1200" dirty="0">
              <a:latin typeface="Times New Roman" panose="02020603050405020304" pitchFamily="18" charset="0"/>
              <a:cs typeface="Times New Roman" panose="02020603050405020304" pitchFamily="18" charset="0"/>
            </a:rPr>
            <a:t> et al., 2023);</a:t>
          </a:r>
        </a:p>
      </dsp:txBody>
      <dsp:txXfrm>
        <a:off x="18277" y="1895134"/>
        <a:ext cx="10956607" cy="337846"/>
      </dsp:txXfrm>
    </dsp:sp>
    <dsp:sp modelId="{0A2E0475-2071-424A-9384-8336E9EAADA4}">
      <dsp:nvSpPr>
        <dsp:cNvPr id="0" name=""/>
        <dsp:cNvSpPr/>
      </dsp:nvSpPr>
      <dsp:spPr>
        <a:xfrm>
          <a:off x="0" y="229733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Desenvolvimento de pontos de corte para intensidade de AF especificamente para smartphones;</a:t>
          </a:r>
        </a:p>
      </dsp:txBody>
      <dsp:txXfrm>
        <a:off x="18277" y="2315614"/>
        <a:ext cx="10956607" cy="337846"/>
      </dsp:txXfrm>
    </dsp:sp>
    <dsp:sp modelId="{DDF9836B-E0B4-4DAF-8034-FCC2EFB7EAC5}">
      <dsp:nvSpPr>
        <dsp:cNvPr id="0" name=""/>
        <dsp:cNvSpPr/>
      </dsp:nvSpPr>
      <dsp:spPr>
        <a:xfrm>
          <a:off x="0" y="271781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Recomenda-se a operacionalização da AF como uma variável latente;</a:t>
          </a:r>
        </a:p>
      </dsp:txBody>
      <dsp:txXfrm>
        <a:off x="18277" y="2736094"/>
        <a:ext cx="10956607" cy="337846"/>
      </dsp:txXfrm>
    </dsp:sp>
    <dsp:sp modelId="{B8525DD5-7248-44D1-A42A-18E05AC0365F}">
      <dsp:nvSpPr>
        <dsp:cNvPr id="0" name=""/>
        <dsp:cNvSpPr/>
      </dsp:nvSpPr>
      <dsp:spPr>
        <a:xfrm>
          <a:off x="0" y="3138297"/>
          <a:ext cx="10993161" cy="3744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Times New Roman" panose="02020603050405020304" pitchFamily="18" charset="0"/>
              <a:cs typeface="Times New Roman" panose="02020603050405020304" pitchFamily="18" charset="0"/>
            </a:rPr>
            <a:t>Replicação do presente estudo com maiores períodos de monitoramento, diferentes períodos do ano, com outros atributos da AF. </a:t>
          </a:r>
        </a:p>
      </dsp:txBody>
      <dsp:txXfrm>
        <a:off x="18277" y="3156574"/>
        <a:ext cx="10956607" cy="3378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F9895-5927-400E-807D-DEE5B2F81553}">
      <dsp:nvSpPr>
        <dsp:cNvPr id="0" name=""/>
        <dsp:cNvSpPr/>
      </dsp:nvSpPr>
      <dsp:spPr>
        <a:xfrm>
          <a:off x="0" y="36978"/>
          <a:ext cx="11097936" cy="5703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Times New Roman" panose="02020603050405020304" pitchFamily="18" charset="0"/>
              <a:cs typeface="Times New Roman" panose="02020603050405020304" pitchFamily="18" charset="0"/>
            </a:rPr>
            <a:t>Exceto para caminhada, inexiste um erro sistemático associado às estimativas;</a:t>
          </a:r>
        </a:p>
      </dsp:txBody>
      <dsp:txXfrm>
        <a:off x="27843" y="64821"/>
        <a:ext cx="11042250" cy="514689"/>
      </dsp:txXfrm>
    </dsp:sp>
    <dsp:sp modelId="{9823C31F-FDDC-46D4-A04F-48AF72DAA61C}">
      <dsp:nvSpPr>
        <dsp:cNvPr id="0" name=""/>
        <dsp:cNvSpPr/>
      </dsp:nvSpPr>
      <dsp:spPr>
        <a:xfrm>
          <a:off x="0" y="650553"/>
          <a:ext cx="11097936" cy="5703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Times New Roman" panose="02020603050405020304" pitchFamily="18" charset="0"/>
              <a:cs typeface="Times New Roman" panose="02020603050405020304" pitchFamily="18" charset="0"/>
            </a:rPr>
            <a:t>O IPAQ e o smartphone fornecem estimativas de minutos de AF de confiabilidade moderada à excelente, porém de alto EPM quando baseadas em duas semanas;</a:t>
          </a:r>
        </a:p>
      </dsp:txBody>
      <dsp:txXfrm>
        <a:off x="27843" y="678396"/>
        <a:ext cx="11042250" cy="514689"/>
      </dsp:txXfrm>
    </dsp:sp>
    <dsp:sp modelId="{8FFABC09-AFAB-4692-9CB0-38674935FB44}">
      <dsp:nvSpPr>
        <dsp:cNvPr id="0" name=""/>
        <dsp:cNvSpPr/>
      </dsp:nvSpPr>
      <dsp:spPr>
        <a:xfrm>
          <a:off x="0" y="1264128"/>
          <a:ext cx="11097936" cy="5703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Times New Roman" panose="02020603050405020304" pitchFamily="18" charset="0"/>
              <a:cs typeface="Times New Roman" panose="02020603050405020304" pitchFamily="18" charset="0"/>
            </a:rPr>
            <a:t>Estimativas são mais confiáveis quando baseadas na média aritmética do que nas estimativas individuais;</a:t>
          </a:r>
        </a:p>
      </dsp:txBody>
      <dsp:txXfrm>
        <a:off x="27843" y="1291971"/>
        <a:ext cx="11042250" cy="514689"/>
      </dsp:txXfrm>
    </dsp:sp>
    <dsp:sp modelId="{49E231FF-CAFB-4FDC-A50C-EC7E2925340A}">
      <dsp:nvSpPr>
        <dsp:cNvPr id="0" name=""/>
        <dsp:cNvSpPr/>
      </dsp:nvSpPr>
      <dsp:spPr>
        <a:xfrm>
          <a:off x="0" y="1877703"/>
          <a:ext cx="11097936" cy="5703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Times New Roman" panose="02020603050405020304" pitchFamily="18" charset="0"/>
              <a:cs typeface="Times New Roman" panose="02020603050405020304" pitchFamily="18" charset="0"/>
            </a:rPr>
            <a:t>Apesar de um período de monitoramento superior á uma semana não ter gerado um aumento expressivo no ICC, gerou uma redução no EPM de todas estimativas, sobretudo se baseando na média aritmética;</a:t>
          </a:r>
        </a:p>
      </dsp:txBody>
      <dsp:txXfrm>
        <a:off x="27843" y="1905546"/>
        <a:ext cx="11042250" cy="514689"/>
      </dsp:txXfrm>
    </dsp:sp>
    <dsp:sp modelId="{51B875C7-A157-4EED-8F88-168A141C8955}">
      <dsp:nvSpPr>
        <dsp:cNvPr id="0" name=""/>
        <dsp:cNvSpPr/>
      </dsp:nvSpPr>
      <dsp:spPr>
        <a:xfrm>
          <a:off x="0" y="2491278"/>
          <a:ext cx="11097936" cy="570375"/>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Times New Roman" panose="02020603050405020304" pitchFamily="18" charset="0"/>
              <a:cs typeface="Times New Roman" panose="02020603050405020304" pitchFamily="18" charset="0"/>
            </a:rPr>
            <a:t>Quanto menor a confiabilidade teste-reteste das estimativas, maior o nível de imprecisão destas. </a:t>
          </a:r>
        </a:p>
      </dsp:txBody>
      <dsp:txXfrm>
        <a:off x="27843" y="2519121"/>
        <a:ext cx="11042250" cy="5146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18D03-763F-44E2-963C-FC851151E66B}">
      <dsp:nvSpPr>
        <dsp:cNvPr id="0" name=""/>
        <dsp:cNvSpPr/>
      </dsp:nvSpPr>
      <dsp:spPr>
        <a:xfrm>
          <a:off x="515695" y="1247"/>
          <a:ext cx="10009586" cy="1147614"/>
        </a:xfrm>
        <a:prstGeom prst="roundRect">
          <a:avLst>
            <a:gd name="adj" fmla="val 10000"/>
          </a:avLst>
        </a:prstGeom>
        <a:solidFill>
          <a:schemeClr val="lt1">
            <a:hueOff val="0"/>
            <a:satOff val="0"/>
            <a:lumOff val="0"/>
            <a:alphaOff val="0"/>
          </a:schemeClr>
        </a:solidFill>
        <a:ln w="190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Times New Roman" panose="02020603050405020304" pitchFamily="18" charset="0"/>
              <a:cs typeface="Times New Roman" panose="02020603050405020304" pitchFamily="18" charset="0"/>
            </a:rPr>
            <a:t>1) Qual é o comportamento de estimativas da AF de indivíduos adultos obtidas por meio do IPAQ e </a:t>
          </a:r>
          <a:r>
            <a:rPr lang="pt-BR" sz="1100" i="1" kern="1200" dirty="0">
              <a:latin typeface="Times New Roman" panose="02020603050405020304" pitchFamily="18" charset="0"/>
              <a:cs typeface="Times New Roman" panose="02020603050405020304" pitchFamily="18" charset="0"/>
            </a:rPr>
            <a:t>smartphone</a:t>
          </a:r>
          <a:r>
            <a:rPr lang="pt-BR" sz="1100" kern="1200" dirty="0">
              <a:latin typeface="Times New Roman" panose="02020603050405020304" pitchFamily="18" charset="0"/>
              <a:cs typeface="Times New Roman" panose="02020603050405020304" pitchFamily="18" charset="0"/>
            </a:rPr>
            <a:t> ao longo de diferentes semanas? </a:t>
          </a:r>
        </a:p>
      </dsp:txBody>
      <dsp:txXfrm>
        <a:off x="549307" y="34859"/>
        <a:ext cx="9942362" cy="1080390"/>
      </dsp:txXfrm>
    </dsp:sp>
    <dsp:sp modelId="{19466E9F-3C9C-4483-8071-D48B342FBBC8}">
      <dsp:nvSpPr>
        <dsp:cNvPr id="0" name=""/>
        <dsp:cNvSpPr/>
      </dsp:nvSpPr>
      <dsp:spPr>
        <a:xfrm>
          <a:off x="515695" y="1321004"/>
          <a:ext cx="10009586" cy="1147614"/>
        </a:xfrm>
        <a:prstGeom prst="roundRect">
          <a:avLst>
            <a:gd name="adj" fmla="val 10000"/>
          </a:avLst>
        </a:prstGeom>
        <a:solidFill>
          <a:schemeClr val="lt1">
            <a:hueOff val="0"/>
            <a:satOff val="0"/>
            <a:lumOff val="0"/>
            <a:alphaOff val="0"/>
          </a:schemeClr>
        </a:solidFill>
        <a:ln w="190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Times New Roman" panose="02020603050405020304" pitchFamily="18" charset="0"/>
              <a:cs typeface="Times New Roman" panose="02020603050405020304" pitchFamily="18" charset="0"/>
            </a:rPr>
            <a:t>2) Qual é o nível de confiabilidade teste-reteste de estimativas da AF de indivíduos adultos obtidas por meio do IPAQ e </a:t>
          </a:r>
          <a:r>
            <a:rPr lang="pt-BR" sz="1100" i="1" kern="1200" dirty="0">
              <a:latin typeface="Times New Roman" panose="02020603050405020304" pitchFamily="18" charset="0"/>
              <a:cs typeface="Times New Roman" panose="02020603050405020304" pitchFamily="18" charset="0"/>
            </a:rPr>
            <a:t>smartphone</a:t>
          </a:r>
          <a:r>
            <a:rPr lang="pt-BR" sz="1100" kern="1200" dirty="0">
              <a:latin typeface="Times New Roman" panose="02020603050405020304" pitchFamily="18" charset="0"/>
              <a:cs typeface="Times New Roman" panose="02020603050405020304" pitchFamily="18" charset="0"/>
            </a:rPr>
            <a:t> ao longo de 2 semanas? </a:t>
          </a:r>
        </a:p>
      </dsp:txBody>
      <dsp:txXfrm>
        <a:off x="549307" y="1354616"/>
        <a:ext cx="9942362" cy="1080390"/>
      </dsp:txXfrm>
    </dsp:sp>
    <dsp:sp modelId="{4185190B-9B2D-42FB-8549-2169986928D4}">
      <dsp:nvSpPr>
        <dsp:cNvPr id="0" name=""/>
        <dsp:cNvSpPr/>
      </dsp:nvSpPr>
      <dsp:spPr>
        <a:xfrm>
          <a:off x="515695" y="2640761"/>
          <a:ext cx="10009586" cy="1147614"/>
        </a:xfrm>
        <a:prstGeom prst="roundRect">
          <a:avLst>
            <a:gd name="adj" fmla="val 10000"/>
          </a:avLst>
        </a:prstGeom>
        <a:solidFill>
          <a:schemeClr val="lt1">
            <a:hueOff val="0"/>
            <a:satOff val="0"/>
            <a:lumOff val="0"/>
            <a:alphaOff val="0"/>
          </a:schemeClr>
        </a:solidFill>
        <a:ln w="190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Times New Roman" panose="02020603050405020304" pitchFamily="18" charset="0"/>
              <a:cs typeface="Times New Roman" panose="02020603050405020304" pitchFamily="18" charset="0"/>
            </a:rPr>
            <a:t>3) Monitorar os indivíduos por um período superior à 1 (uma) semana melhora a confiabilidade teste-reteste dessas estimativas de AF? </a:t>
          </a:r>
        </a:p>
      </dsp:txBody>
      <dsp:txXfrm>
        <a:off x="549307" y="2674373"/>
        <a:ext cx="9942362" cy="1080390"/>
      </dsp:txXfrm>
    </dsp:sp>
    <dsp:sp modelId="{7A3CD8BA-7EDB-47F9-881C-E7D0E981B484}">
      <dsp:nvSpPr>
        <dsp:cNvPr id="0" name=""/>
        <dsp:cNvSpPr/>
      </dsp:nvSpPr>
      <dsp:spPr>
        <a:xfrm>
          <a:off x="515695" y="3960517"/>
          <a:ext cx="10009586" cy="1147614"/>
        </a:xfrm>
        <a:prstGeom prst="roundRect">
          <a:avLst>
            <a:gd name="adj" fmla="val 10000"/>
          </a:avLst>
        </a:prstGeom>
        <a:solidFill>
          <a:schemeClr val="lt1">
            <a:hueOff val="0"/>
            <a:satOff val="0"/>
            <a:lumOff val="0"/>
            <a:alphaOff val="0"/>
          </a:schemeClr>
        </a:solidFill>
        <a:ln w="19050"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pt-BR" sz="1100" kern="1200" dirty="0">
              <a:latin typeface="Times New Roman" panose="02020603050405020304" pitchFamily="18" charset="0"/>
              <a:cs typeface="Times New Roman" panose="02020603050405020304" pitchFamily="18" charset="0"/>
            </a:rPr>
            <a:t>4) Qual é o impacto da confiabilidade teste-reteste das estimativas de AF sobre a precisão destas estimativas realizadas para cada indivíduo em cada semana de monitoramento</a:t>
          </a:r>
          <a:r>
            <a:rPr lang="pt-BR" sz="1000" kern="1200" dirty="0">
              <a:latin typeface="Times New Roman" panose="02020603050405020304" pitchFamily="18" charset="0"/>
              <a:cs typeface="Times New Roman" panose="02020603050405020304" pitchFamily="18" charset="0"/>
            </a:rPr>
            <a:t>?</a:t>
          </a:r>
        </a:p>
      </dsp:txBody>
      <dsp:txXfrm>
        <a:off x="549307" y="3994129"/>
        <a:ext cx="9942362" cy="1080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FE8CD-3040-44D5-A8DD-842C8841669D}">
      <dsp:nvSpPr>
        <dsp:cNvPr id="0" name=""/>
        <dsp:cNvSpPr/>
      </dsp:nvSpPr>
      <dsp:spPr>
        <a:xfrm>
          <a:off x="0" y="3567745"/>
          <a:ext cx="10140293" cy="1171013"/>
        </a:xfrm>
        <a:prstGeom prst="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Times New Roman" panose="02020603050405020304" pitchFamily="18" charset="0"/>
              <a:cs typeface="Times New Roman" panose="02020603050405020304" pitchFamily="18" charset="0"/>
            </a:rPr>
            <a:t>Verificar o impacto de um período de monitoramento superior à uma semana sobre estas medidas de confiabilidade e no nível de precisão das estimativas de AF realizadas para cada sujeito em cada semana de monitoramento</a:t>
          </a:r>
          <a:r>
            <a:rPr lang="pt-BR" sz="1800" i="1" kern="1200" dirty="0">
              <a:latin typeface="Times New Roman" panose="02020603050405020304" pitchFamily="18" charset="0"/>
              <a:cs typeface="Times New Roman" panose="02020603050405020304" pitchFamily="18" charset="0"/>
            </a:rPr>
            <a:t>.</a:t>
          </a:r>
          <a:endParaRPr lang="pt-BR" sz="1800" kern="1200" dirty="0">
            <a:latin typeface="Times New Roman" panose="02020603050405020304" pitchFamily="18" charset="0"/>
            <a:cs typeface="Times New Roman" panose="02020603050405020304" pitchFamily="18" charset="0"/>
          </a:endParaRPr>
        </a:p>
      </dsp:txBody>
      <dsp:txXfrm>
        <a:off x="0" y="3567745"/>
        <a:ext cx="10140293" cy="1171013"/>
      </dsp:txXfrm>
    </dsp:sp>
    <dsp:sp modelId="{95203411-85DA-4DFD-AD03-767CD1120004}">
      <dsp:nvSpPr>
        <dsp:cNvPr id="0" name=""/>
        <dsp:cNvSpPr/>
      </dsp:nvSpPr>
      <dsp:spPr>
        <a:xfrm rot="10800000">
          <a:off x="0" y="1784291"/>
          <a:ext cx="10140293" cy="1801019"/>
        </a:xfrm>
        <a:prstGeom prst="upArrowCallou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Times New Roman" panose="02020603050405020304" pitchFamily="18" charset="0"/>
              <a:cs typeface="Times New Roman" panose="02020603050405020304" pitchFamily="18" charset="0"/>
            </a:rPr>
            <a:t>Verificar o grau de confiabilidade teste-reteste destas estimativas por meio do ICC e EPM; Comparar o grau de confiabilidade teste-reteste destas estimativas baseando-se em estimadores baseados em estimativas únicas e média das estimativas de 2 semanas;</a:t>
          </a:r>
        </a:p>
      </dsp:txBody>
      <dsp:txXfrm rot="10800000">
        <a:off x="0" y="1784291"/>
        <a:ext cx="10140293" cy="1170248"/>
      </dsp:txXfrm>
    </dsp:sp>
    <dsp:sp modelId="{CCA20755-D73A-4F69-85CC-2E0CADB5210E}">
      <dsp:nvSpPr>
        <dsp:cNvPr id="0" name=""/>
        <dsp:cNvSpPr/>
      </dsp:nvSpPr>
      <dsp:spPr>
        <a:xfrm rot="10800000">
          <a:off x="0" y="837"/>
          <a:ext cx="10140293" cy="1801019"/>
        </a:xfrm>
        <a:prstGeom prst="upArrowCallou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pt-BR" sz="1800" kern="1200" dirty="0">
              <a:latin typeface="Times New Roman" panose="02020603050405020304" pitchFamily="18" charset="0"/>
              <a:cs typeface="Times New Roman" panose="02020603050405020304" pitchFamily="18" charset="0"/>
            </a:rPr>
            <a:t>Verificar o comportamento de estimativas da AF de indivíduos adultos obtidas por meio do IPAQ e </a:t>
          </a:r>
          <a:r>
            <a:rPr lang="pt-BR" sz="1800" i="1" kern="1200" dirty="0">
              <a:latin typeface="Times New Roman" panose="02020603050405020304" pitchFamily="18" charset="0"/>
              <a:cs typeface="Times New Roman" panose="02020603050405020304" pitchFamily="18" charset="0"/>
            </a:rPr>
            <a:t>smartphone</a:t>
          </a:r>
          <a:r>
            <a:rPr lang="pt-BR" sz="1800" kern="1200" dirty="0">
              <a:latin typeface="Times New Roman" panose="02020603050405020304" pitchFamily="18" charset="0"/>
              <a:cs typeface="Times New Roman" panose="02020603050405020304" pitchFamily="18" charset="0"/>
            </a:rPr>
            <a:t> ao longo de diferentes semanas; </a:t>
          </a:r>
        </a:p>
      </dsp:txBody>
      <dsp:txXfrm rot="10800000">
        <a:off x="0" y="837"/>
        <a:ext cx="10140293" cy="1170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15528-753D-4060-8CF8-296B3A2F3802}">
      <dsp:nvSpPr>
        <dsp:cNvPr id="0" name=""/>
        <dsp:cNvSpPr/>
      </dsp:nvSpPr>
      <dsp:spPr>
        <a:xfrm>
          <a:off x="0" y="0"/>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7C83DE2-DFD6-4CCF-BD06-47C788FF6A8A}">
      <dsp:nvSpPr>
        <dsp:cNvPr id="0" name=""/>
        <dsp:cNvSpPr/>
      </dsp:nvSpPr>
      <dsp:spPr>
        <a:xfrm>
          <a:off x="0" y="0"/>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H1: Para todas as intensidades de AF, as estimativas de tendência central das estimativas de AF obtidas por meio do IPAQ e </a:t>
          </a:r>
          <a:r>
            <a:rPr lang="pt-BR" sz="1300" i="1" kern="1200"/>
            <a:t>smartphone</a:t>
          </a:r>
          <a:r>
            <a:rPr lang="pt-BR" sz="1300" kern="1200"/>
            <a:t> serão estatisticamente diferentes ao longo das diferentes semanas;</a:t>
          </a:r>
        </a:p>
      </dsp:txBody>
      <dsp:txXfrm>
        <a:off x="0" y="0"/>
        <a:ext cx="11324493" cy="693435"/>
      </dsp:txXfrm>
    </dsp:sp>
    <dsp:sp modelId="{5BD53121-C4C6-424F-BE96-619FCBD6A051}">
      <dsp:nvSpPr>
        <dsp:cNvPr id="0" name=""/>
        <dsp:cNvSpPr/>
      </dsp:nvSpPr>
      <dsp:spPr>
        <a:xfrm>
          <a:off x="0" y="693435"/>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409659D-C75D-4FC1-8975-8748FEF9D905}">
      <dsp:nvSpPr>
        <dsp:cNvPr id="0" name=""/>
        <dsp:cNvSpPr/>
      </dsp:nvSpPr>
      <dsp:spPr>
        <a:xfrm>
          <a:off x="0" y="693435"/>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H2: O IPAQ e o </a:t>
          </a:r>
          <a:r>
            <a:rPr lang="pt-BR" sz="1300" i="1" kern="1200"/>
            <a:t>smartphone</a:t>
          </a:r>
          <a:r>
            <a:rPr lang="pt-BR" sz="1300" kern="1200"/>
            <a:t> fornecem estimativas de minutos de AF semanal de baixa  confiabilidade quando baseadas em um período de monitoramento inferior a duas semanas;</a:t>
          </a:r>
        </a:p>
      </dsp:txBody>
      <dsp:txXfrm>
        <a:off x="0" y="693435"/>
        <a:ext cx="11324493" cy="693435"/>
      </dsp:txXfrm>
    </dsp:sp>
    <dsp:sp modelId="{3F876188-02F6-4061-87EA-B92A8F9BD683}">
      <dsp:nvSpPr>
        <dsp:cNvPr id="0" name=""/>
        <dsp:cNvSpPr/>
      </dsp:nvSpPr>
      <dsp:spPr>
        <a:xfrm>
          <a:off x="0" y="1386870"/>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FF44C01-853B-45D1-A96F-3FC7B9C88A81}">
      <dsp:nvSpPr>
        <dsp:cNvPr id="0" name=""/>
        <dsp:cNvSpPr/>
      </dsp:nvSpPr>
      <dsp:spPr>
        <a:xfrm>
          <a:off x="0" y="1386870"/>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H3: O IPAQ e o </a:t>
          </a:r>
          <a:r>
            <a:rPr lang="pt-BR" sz="1300" i="1" kern="1200"/>
            <a:t>smartphone</a:t>
          </a:r>
          <a:r>
            <a:rPr lang="pt-BR" sz="1300" kern="1200"/>
            <a:t> fornecem estimativas de minutos de AF semanal de alto erro padrão quando baseadas em um período de monitoramento inferior a duas semanas; </a:t>
          </a:r>
        </a:p>
      </dsp:txBody>
      <dsp:txXfrm>
        <a:off x="0" y="1386870"/>
        <a:ext cx="11324493" cy="693435"/>
      </dsp:txXfrm>
    </dsp:sp>
    <dsp:sp modelId="{ADA250A5-E310-4123-BB85-47840DDD5235}">
      <dsp:nvSpPr>
        <dsp:cNvPr id="0" name=""/>
        <dsp:cNvSpPr/>
      </dsp:nvSpPr>
      <dsp:spPr>
        <a:xfrm>
          <a:off x="0" y="2080305"/>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40CE063-2DB0-40B2-83AE-720B71334E94}">
      <dsp:nvSpPr>
        <dsp:cNvPr id="0" name=""/>
        <dsp:cNvSpPr/>
      </dsp:nvSpPr>
      <dsp:spPr>
        <a:xfrm>
          <a:off x="0" y="2080305"/>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H4: A confiabilidade das estimativas de AF obtidas por meio do IPAQ e </a:t>
          </a:r>
          <a:r>
            <a:rPr lang="pt-BR" sz="1300" i="1" kern="1200"/>
            <a:t>smartphone</a:t>
          </a:r>
          <a:r>
            <a:rPr lang="pt-BR" sz="1300" kern="1200"/>
            <a:t> é igual quando nos baseamos em estimadores baseados em estimativas únicas ou na média das estimativas de duas semanas;</a:t>
          </a:r>
        </a:p>
      </dsp:txBody>
      <dsp:txXfrm>
        <a:off x="0" y="2080305"/>
        <a:ext cx="11324493" cy="693435"/>
      </dsp:txXfrm>
    </dsp:sp>
    <dsp:sp modelId="{A06F191C-8605-42DA-B4DB-EC46FF3C1464}">
      <dsp:nvSpPr>
        <dsp:cNvPr id="0" name=""/>
        <dsp:cNvSpPr/>
      </dsp:nvSpPr>
      <dsp:spPr>
        <a:xfrm>
          <a:off x="0" y="2773740"/>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A9977021-729C-47DC-89AF-4F87E6D9F45E}">
      <dsp:nvSpPr>
        <dsp:cNvPr id="0" name=""/>
        <dsp:cNvSpPr/>
      </dsp:nvSpPr>
      <dsp:spPr>
        <a:xfrm>
          <a:off x="0" y="2773740"/>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H5: A cada semana a mais de monitoramento, ocorre um aumento no coeficiente de correlação intraclasse de medida única (ICCMU) para todas as estimativas de minutos de AF semanal;</a:t>
          </a:r>
        </a:p>
      </dsp:txBody>
      <dsp:txXfrm>
        <a:off x="0" y="2773740"/>
        <a:ext cx="11324493" cy="693435"/>
      </dsp:txXfrm>
    </dsp:sp>
    <dsp:sp modelId="{A4DA66AC-0C67-412F-B35A-4B9724446550}">
      <dsp:nvSpPr>
        <dsp:cNvPr id="0" name=""/>
        <dsp:cNvSpPr/>
      </dsp:nvSpPr>
      <dsp:spPr>
        <a:xfrm>
          <a:off x="0" y="3467175"/>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83A9C7A-B9EC-4DAE-B676-07FB007B898E}">
      <dsp:nvSpPr>
        <dsp:cNvPr id="0" name=""/>
        <dsp:cNvSpPr/>
      </dsp:nvSpPr>
      <dsp:spPr>
        <a:xfrm>
          <a:off x="0" y="3467175"/>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H6: A cada semana a mais de monitoramento, ocorre um aumento no coeficiente de correlação intraclasse de média das medidas (ICCMM) para todas as estimativas de minutos de AF semanal;</a:t>
          </a:r>
        </a:p>
      </dsp:txBody>
      <dsp:txXfrm>
        <a:off x="0" y="3467175"/>
        <a:ext cx="11324493" cy="693435"/>
      </dsp:txXfrm>
    </dsp:sp>
    <dsp:sp modelId="{D6AA663F-ED97-4636-8381-7F21226ABB2C}">
      <dsp:nvSpPr>
        <dsp:cNvPr id="0" name=""/>
        <dsp:cNvSpPr/>
      </dsp:nvSpPr>
      <dsp:spPr>
        <a:xfrm>
          <a:off x="0" y="4160610"/>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03CA7C23-3CAD-425B-8742-A6B0232D3CD3}">
      <dsp:nvSpPr>
        <dsp:cNvPr id="0" name=""/>
        <dsp:cNvSpPr/>
      </dsp:nvSpPr>
      <dsp:spPr>
        <a:xfrm>
          <a:off x="0" y="4160610"/>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H7: A cada semana a mais de monitoramento, ocorre uma redução no erro padrão da medida (EPM) baseado no coeficiente de correlação intraclasse para todas as estimativas de AF semanal;</a:t>
          </a:r>
        </a:p>
      </dsp:txBody>
      <dsp:txXfrm>
        <a:off x="0" y="4160610"/>
        <a:ext cx="11324493" cy="693435"/>
      </dsp:txXfrm>
    </dsp:sp>
    <dsp:sp modelId="{EBE71113-3786-4E78-A19E-33A80B936171}">
      <dsp:nvSpPr>
        <dsp:cNvPr id="0" name=""/>
        <dsp:cNvSpPr/>
      </dsp:nvSpPr>
      <dsp:spPr>
        <a:xfrm>
          <a:off x="0" y="4854045"/>
          <a:ext cx="1132449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12700" cap="flat" cmpd="sng" algn="ctr">
          <a:solidFill>
            <a:schemeClr val="accent2">
              <a:shade val="80000"/>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18F4CA80-E775-478F-BE2C-465C04AA34D9}">
      <dsp:nvSpPr>
        <dsp:cNvPr id="0" name=""/>
        <dsp:cNvSpPr/>
      </dsp:nvSpPr>
      <dsp:spPr>
        <a:xfrm>
          <a:off x="0" y="4854045"/>
          <a:ext cx="11324493" cy="693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pt-BR" sz="1300" kern="1200"/>
            <a:t>H8: A confiabilidade teste-reteste das estimativas de minutos de AF semanal obtidas por meio do IPAQ e </a:t>
          </a:r>
          <a:r>
            <a:rPr lang="pt-BR" sz="1300" i="1" kern="1200"/>
            <a:t>smartphone</a:t>
          </a:r>
          <a:r>
            <a:rPr lang="pt-BR" sz="1300" kern="1200"/>
            <a:t> impactam o nível de precisão das estimativas realizadas para cada sujeito em cada semana, sendo observado que, quanto maior a confiabilidade, menores os intervalos de confiança de 95% (95% IC) em torno destas estimativas.</a:t>
          </a:r>
        </a:p>
      </dsp:txBody>
      <dsp:txXfrm>
        <a:off x="0" y="4854045"/>
        <a:ext cx="11324493" cy="6934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E6BE1-A097-4982-AA52-274E8F12E208}">
      <dsp:nvSpPr>
        <dsp:cNvPr id="0" name=""/>
        <dsp:cNvSpPr/>
      </dsp:nvSpPr>
      <dsp:spPr>
        <a:xfrm>
          <a:off x="-4369837" y="-675136"/>
          <a:ext cx="5244092" cy="5244092"/>
        </a:xfrm>
        <a:prstGeom prst="blockArc">
          <a:avLst>
            <a:gd name="adj1" fmla="val 18900000"/>
            <a:gd name="adj2" fmla="val 2700000"/>
            <a:gd name="adj3" fmla="val 412"/>
          </a:avLst>
        </a:pr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D83B1-5FE7-47D7-A623-95EDB21EC2E7}">
      <dsp:nvSpPr>
        <dsp:cNvPr id="0" name=""/>
        <dsp:cNvSpPr/>
      </dsp:nvSpPr>
      <dsp:spPr>
        <a:xfrm>
          <a:off x="715781" y="556270"/>
          <a:ext cx="10588171" cy="1112386"/>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957" tIns="53340" rIns="53340" bIns="53340" numCol="1" spcCol="1270" anchor="ctr" anchorCtr="0">
          <a:noAutofit/>
        </a:bodyPr>
        <a:lstStyle/>
        <a:p>
          <a:pPr marL="0" lvl="0" indent="0" algn="l" defTabSz="933450">
            <a:lnSpc>
              <a:spcPct val="90000"/>
            </a:lnSpc>
            <a:spcBef>
              <a:spcPct val="0"/>
            </a:spcBef>
            <a:spcAft>
              <a:spcPct val="35000"/>
            </a:spcAft>
            <a:buNone/>
          </a:pPr>
          <a:r>
            <a:rPr lang="en-US" sz="2100" b="1" kern="1200" dirty="0" err="1">
              <a:latin typeface="Times New Roman" panose="02020603050405020304" pitchFamily="18" charset="0"/>
              <a:cs typeface="Times New Roman" panose="02020603050405020304" pitchFamily="18" charset="0"/>
            </a:rPr>
            <a:t>Critérios</a:t>
          </a:r>
          <a:r>
            <a:rPr lang="en-US" sz="2100" b="1" kern="1200" dirty="0">
              <a:latin typeface="Times New Roman" panose="02020603050405020304" pitchFamily="18" charset="0"/>
              <a:cs typeface="Times New Roman" panose="02020603050405020304" pitchFamily="18" charset="0"/>
            </a:rPr>
            <a:t> de </a:t>
          </a:r>
          <a:r>
            <a:rPr lang="en-US" sz="2100" b="1" kern="1200" dirty="0" err="1">
              <a:latin typeface="Times New Roman" panose="02020603050405020304" pitchFamily="18" charset="0"/>
              <a:cs typeface="Times New Roman" panose="02020603050405020304" pitchFamily="18" charset="0"/>
            </a:rPr>
            <a:t>inclusão</a:t>
          </a:r>
          <a:r>
            <a:rPr lang="en-US" sz="2100" b="1" kern="1200" dirty="0">
              <a:latin typeface="Times New Roman" panose="02020603050405020304" pitchFamily="18" charset="0"/>
              <a:cs typeface="Times New Roman" panose="02020603050405020304" pitchFamily="18" charset="0"/>
            </a:rPr>
            <a:t>:</a:t>
          </a:r>
          <a:r>
            <a:rPr lang="en-US" sz="2100" kern="1200" dirty="0">
              <a:latin typeface="Times New Roman" panose="02020603050405020304" pitchFamily="18" charset="0"/>
              <a:cs typeface="Times New Roman" panose="02020603050405020304" pitchFamily="18" charset="0"/>
            </a:rPr>
            <a:t> </a:t>
          </a:r>
          <a:r>
            <a:rPr lang="pt-BR" sz="2100" kern="1200" dirty="0">
              <a:latin typeface="Times New Roman" panose="02020603050405020304" pitchFamily="18" charset="0"/>
              <a:cs typeface="Times New Roman" panose="02020603050405020304" pitchFamily="18" charset="0"/>
            </a:rPr>
            <a:t>idade entre 18 e 44 anos, sem condição de saúde adversa, possuir um smartphone com sistema Android &gt; 6, fazer uso de seu smartphone por um período &gt; 10 horas por dia, não ter um dispositivo da marca Xiaomi (com base no estudo piloto).</a:t>
          </a:r>
        </a:p>
      </dsp:txBody>
      <dsp:txXfrm>
        <a:off x="715781" y="556270"/>
        <a:ext cx="10588171" cy="1112386"/>
      </dsp:txXfrm>
    </dsp:sp>
    <dsp:sp modelId="{EA51CFA0-92C1-4EE5-B736-3DE770947E9E}">
      <dsp:nvSpPr>
        <dsp:cNvPr id="0" name=""/>
        <dsp:cNvSpPr/>
      </dsp:nvSpPr>
      <dsp:spPr>
        <a:xfrm>
          <a:off x="20539" y="417222"/>
          <a:ext cx="1390482" cy="1390482"/>
        </a:xfrm>
        <a:prstGeom prst="ellipse">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C2976-CBA4-4358-938F-4B47E8F37329}">
      <dsp:nvSpPr>
        <dsp:cNvPr id="0" name=""/>
        <dsp:cNvSpPr/>
      </dsp:nvSpPr>
      <dsp:spPr>
        <a:xfrm>
          <a:off x="715781" y="2225161"/>
          <a:ext cx="10588171" cy="1112386"/>
        </a:xfrm>
        <a:prstGeom prst="rect">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2957" tIns="53340" rIns="53340" bIns="53340" numCol="1" spcCol="1270" anchor="ctr" anchorCtr="0">
          <a:noAutofit/>
        </a:bodyPr>
        <a:lstStyle/>
        <a:p>
          <a:pPr marL="0" lvl="0" indent="0" algn="l" defTabSz="933450">
            <a:lnSpc>
              <a:spcPct val="90000"/>
            </a:lnSpc>
            <a:spcBef>
              <a:spcPct val="0"/>
            </a:spcBef>
            <a:spcAft>
              <a:spcPct val="35000"/>
            </a:spcAft>
            <a:buNone/>
          </a:pPr>
          <a:r>
            <a:rPr lang="pt-BR" sz="2100" b="1" kern="1200" dirty="0">
              <a:latin typeface="Times New Roman" panose="02020603050405020304" pitchFamily="18" charset="0"/>
              <a:cs typeface="Times New Roman" panose="02020603050405020304" pitchFamily="18" charset="0"/>
            </a:rPr>
            <a:t>Critérios de exclusão: </a:t>
          </a:r>
          <a:r>
            <a:rPr lang="pt-BR" sz="2100" kern="1200" dirty="0">
              <a:latin typeface="Times New Roman" panose="02020603050405020304" pitchFamily="18" charset="0"/>
              <a:cs typeface="Times New Roman" panose="02020603050405020304" pitchFamily="18" charset="0"/>
            </a:rPr>
            <a:t>apresentaram complicações de saúde adversas, incompatibilidade de software, vivenciaram mudança na rotina, não adaptou ao monitoramento.</a:t>
          </a:r>
        </a:p>
      </dsp:txBody>
      <dsp:txXfrm>
        <a:off x="715781" y="2225161"/>
        <a:ext cx="10588171" cy="1112386"/>
      </dsp:txXfrm>
    </dsp:sp>
    <dsp:sp modelId="{0B2CB036-1194-402E-AB81-44800ED4D55E}">
      <dsp:nvSpPr>
        <dsp:cNvPr id="0" name=""/>
        <dsp:cNvSpPr/>
      </dsp:nvSpPr>
      <dsp:spPr>
        <a:xfrm>
          <a:off x="20539" y="2086113"/>
          <a:ext cx="1390482" cy="1390482"/>
        </a:xfrm>
        <a:prstGeom prst="ellipse">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BD77B-61B1-4E72-9DA0-5D4F16BDAF2B}">
      <dsp:nvSpPr>
        <dsp:cNvPr id="0" name=""/>
        <dsp:cNvSpPr/>
      </dsp:nvSpPr>
      <dsp:spPr>
        <a:xfrm>
          <a:off x="5134215" y="1235604"/>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03F3138A-030D-474A-B56E-1841D628DAF9}">
      <dsp:nvSpPr>
        <dsp:cNvPr id="0" name=""/>
        <dsp:cNvSpPr/>
      </dsp:nvSpPr>
      <dsp:spPr>
        <a:xfrm>
          <a:off x="4651423" y="0"/>
          <a:ext cx="2620929" cy="11271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err="1">
              <a:latin typeface="Times New Roman" panose="02020603050405020304" pitchFamily="18" charset="0"/>
              <a:cs typeface="Times New Roman" panose="02020603050405020304" pitchFamily="18" charset="0"/>
            </a:rPr>
            <a:t>Distfit</a:t>
          </a:r>
          <a:r>
            <a:rPr lang="pt-BR" sz="2000" kern="1200" dirty="0">
              <a:latin typeface="Times New Roman" panose="02020603050405020304" pitchFamily="18" charset="0"/>
              <a:cs typeface="Times New Roman" panose="02020603050405020304" pitchFamily="18" charset="0"/>
            </a:rPr>
            <a:t> (</a:t>
          </a:r>
          <a:r>
            <a:rPr lang="pt-BR" sz="2000" kern="1200" dirty="0" err="1">
              <a:latin typeface="Times New Roman" panose="02020603050405020304" pitchFamily="18" charset="0"/>
              <a:cs typeface="Times New Roman" panose="02020603050405020304" pitchFamily="18" charset="0"/>
            </a:rPr>
            <a:t>Taskesen</a:t>
          </a:r>
          <a:r>
            <a:rPr lang="pt-BR" sz="2000" kern="1200" dirty="0">
              <a:latin typeface="Times New Roman" panose="02020603050405020304" pitchFamily="18" charset="0"/>
              <a:cs typeface="Times New Roman" panose="02020603050405020304" pitchFamily="18" charset="0"/>
            </a:rPr>
            <a:t>, 2020);</a:t>
          </a:r>
        </a:p>
      </dsp:txBody>
      <dsp:txXfrm>
        <a:off x="4651423" y="0"/>
        <a:ext cx="2620929" cy="1127180"/>
      </dsp:txXfrm>
    </dsp:sp>
    <dsp:sp modelId="{46F2CAE1-49BC-4889-B87F-18480FC4FEC6}">
      <dsp:nvSpPr>
        <dsp:cNvPr id="0" name=""/>
        <dsp:cNvSpPr/>
      </dsp:nvSpPr>
      <dsp:spPr>
        <a:xfrm>
          <a:off x="5671512" y="1545848"/>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4F5569E-5FDD-4125-9A0B-D4C5EE28B5A7}">
      <dsp:nvSpPr>
        <dsp:cNvPr id="0" name=""/>
        <dsp:cNvSpPr/>
      </dsp:nvSpPr>
      <dsp:spPr>
        <a:xfrm>
          <a:off x="7449629" y="1073505"/>
          <a:ext cx="1960894" cy="123453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Histogramas;</a:t>
          </a:r>
        </a:p>
      </dsp:txBody>
      <dsp:txXfrm>
        <a:off x="7449629" y="1073505"/>
        <a:ext cx="1960894" cy="1234531"/>
      </dsp:txXfrm>
    </dsp:sp>
    <dsp:sp modelId="{B609E452-4A0C-4336-ABB7-6A87534B02B7}">
      <dsp:nvSpPr>
        <dsp:cNvPr id="0" name=""/>
        <dsp:cNvSpPr/>
      </dsp:nvSpPr>
      <dsp:spPr>
        <a:xfrm>
          <a:off x="5671512" y="2166334"/>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91F5C89-80D0-40E3-A5AA-CFA9345285EE}">
      <dsp:nvSpPr>
        <dsp:cNvPr id="0" name=""/>
        <dsp:cNvSpPr/>
      </dsp:nvSpPr>
      <dsp:spPr>
        <a:xfrm>
          <a:off x="7449629" y="2914567"/>
          <a:ext cx="1960894" cy="137945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Esperança;</a:t>
          </a:r>
        </a:p>
      </dsp:txBody>
      <dsp:txXfrm>
        <a:off x="7449629" y="2914567"/>
        <a:ext cx="1960894" cy="1379454"/>
      </dsp:txXfrm>
    </dsp:sp>
    <dsp:sp modelId="{B481FEDF-1479-4DD6-9B92-808475A6E78B}">
      <dsp:nvSpPr>
        <dsp:cNvPr id="0" name=""/>
        <dsp:cNvSpPr/>
      </dsp:nvSpPr>
      <dsp:spPr>
        <a:xfrm>
          <a:off x="5134215" y="2477114"/>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F2A9707-4B32-457B-B23A-550C5803BE44}">
      <dsp:nvSpPr>
        <dsp:cNvPr id="0" name=""/>
        <dsp:cNvSpPr/>
      </dsp:nvSpPr>
      <dsp:spPr>
        <a:xfrm>
          <a:off x="4927296" y="4240347"/>
          <a:ext cx="2069182" cy="112718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Desvio padrão;</a:t>
          </a:r>
        </a:p>
      </dsp:txBody>
      <dsp:txXfrm>
        <a:off x="4927296" y="4240347"/>
        <a:ext cx="2069182" cy="1127180"/>
      </dsp:txXfrm>
    </dsp:sp>
    <dsp:sp modelId="{CFD0886D-83C4-4CB9-BB2E-8EDB336C0931}">
      <dsp:nvSpPr>
        <dsp:cNvPr id="0" name=""/>
        <dsp:cNvSpPr/>
      </dsp:nvSpPr>
      <dsp:spPr>
        <a:xfrm>
          <a:off x="4596917" y="2166334"/>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3989363-F3BD-49D5-94CB-9BD8A8807832}">
      <dsp:nvSpPr>
        <dsp:cNvPr id="0" name=""/>
        <dsp:cNvSpPr/>
      </dsp:nvSpPr>
      <dsp:spPr>
        <a:xfrm>
          <a:off x="2513251" y="2914567"/>
          <a:ext cx="1960894" cy="137945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Intervalo de confiança de 95%;</a:t>
          </a:r>
        </a:p>
      </dsp:txBody>
      <dsp:txXfrm>
        <a:off x="2513251" y="2914567"/>
        <a:ext cx="1960894" cy="1379454"/>
      </dsp:txXfrm>
    </dsp:sp>
    <dsp:sp modelId="{EC326CF7-645B-4C6B-80BB-DB7BF8EC01C3}">
      <dsp:nvSpPr>
        <dsp:cNvPr id="0" name=""/>
        <dsp:cNvSpPr/>
      </dsp:nvSpPr>
      <dsp:spPr>
        <a:xfrm>
          <a:off x="4596917" y="1545848"/>
          <a:ext cx="1655345" cy="1655345"/>
        </a:xfrm>
        <a:prstGeom prst="ellipse">
          <a:avLst/>
        </a:prstGeom>
        <a:solidFill>
          <a:schemeClr val="lt1">
            <a:alpha val="5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8E87B0E-CE1B-4840-8D0D-66E179623E46}">
      <dsp:nvSpPr>
        <dsp:cNvPr id="0" name=""/>
        <dsp:cNvSpPr/>
      </dsp:nvSpPr>
      <dsp:spPr>
        <a:xfrm>
          <a:off x="2513251" y="1073505"/>
          <a:ext cx="1960894" cy="137945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Contagens e distribuição percentual.</a:t>
          </a:r>
        </a:p>
      </dsp:txBody>
      <dsp:txXfrm>
        <a:off x="2513251" y="1073505"/>
        <a:ext cx="1960894" cy="1379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9D6A5-E187-4C32-ABCC-1BDD4A8D7F1D}">
      <dsp:nvSpPr>
        <dsp:cNvPr id="0" name=""/>
        <dsp:cNvSpPr/>
      </dsp:nvSpPr>
      <dsp:spPr>
        <a:xfrm>
          <a:off x="0" y="266299"/>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Times New Roman" panose="02020603050405020304" pitchFamily="18" charset="0"/>
              <a:cs typeface="Times New Roman" panose="02020603050405020304" pitchFamily="18" charset="0"/>
            </a:rPr>
            <a:t>Caminhada – Modelo Linear Generalizado Misto com distribuição normal. Fator aleatório no intercepto, matriz de covariância não estrutura. Efeito do tempo sobre as estimativas. </a:t>
          </a:r>
        </a:p>
      </dsp:txBody>
      <dsp:txXfrm>
        <a:off x="59399" y="325698"/>
        <a:ext cx="9169269" cy="1098002"/>
      </dsp:txXfrm>
    </dsp:sp>
    <dsp:sp modelId="{9185EB14-FA2D-4C7B-90B1-19D74552A734}">
      <dsp:nvSpPr>
        <dsp:cNvPr id="0" name=""/>
        <dsp:cNvSpPr/>
      </dsp:nvSpPr>
      <dsp:spPr>
        <a:xfrm>
          <a:off x="0" y="1670300"/>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Moderada – Modelo Linear Generalizado Misto com distribuição </a:t>
          </a:r>
          <a:r>
            <a:rPr lang="pt-BR" sz="2000" kern="1200" dirty="0" err="1">
              <a:latin typeface="Times New Roman" panose="02020603050405020304" pitchFamily="18" charset="0"/>
              <a:cs typeface="Times New Roman" panose="02020603050405020304" pitchFamily="18" charset="0"/>
            </a:rPr>
            <a:t>gamma</a:t>
          </a:r>
          <a:r>
            <a:rPr lang="pt-BR" sz="2000" kern="1200"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dsp:txBody>
      <dsp:txXfrm>
        <a:off x="59399" y="1729699"/>
        <a:ext cx="9169269" cy="1098002"/>
      </dsp:txXfrm>
    </dsp:sp>
    <dsp:sp modelId="{A7AE38B9-98AD-40E1-ACC5-91BE5FC19DDB}">
      <dsp:nvSpPr>
        <dsp:cNvPr id="0" name=""/>
        <dsp:cNvSpPr/>
      </dsp:nvSpPr>
      <dsp:spPr>
        <a:xfrm>
          <a:off x="0" y="3074300"/>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dsp:txBody>
      <dsp:txXfrm>
        <a:off x="59399" y="3133699"/>
        <a:ext cx="9169269"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9D6A5-E187-4C32-ABCC-1BDD4A8D7F1D}">
      <dsp:nvSpPr>
        <dsp:cNvPr id="0" name=""/>
        <dsp:cNvSpPr/>
      </dsp:nvSpPr>
      <dsp:spPr>
        <a:xfrm>
          <a:off x="0" y="266299"/>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Times New Roman" panose="02020603050405020304" pitchFamily="18" charset="0"/>
              <a:cs typeface="Times New Roman" panose="02020603050405020304" pitchFamily="18" charset="0"/>
            </a:rPr>
            <a:t>Leve – Modelo Linear Generalizado Misto com distribuição normal. Fator aleatório no intercepto, matriz de covariância não estrutura. Efeito do tempo sobre as estimativas. </a:t>
          </a:r>
          <a:endParaRPr lang="pt-BR" sz="2000" kern="1200" dirty="0">
            <a:latin typeface="Times New Roman" panose="02020603050405020304" pitchFamily="18" charset="0"/>
            <a:cs typeface="Times New Roman" panose="02020603050405020304" pitchFamily="18" charset="0"/>
          </a:endParaRPr>
        </a:p>
      </dsp:txBody>
      <dsp:txXfrm>
        <a:off x="59399" y="325698"/>
        <a:ext cx="9169269" cy="1098002"/>
      </dsp:txXfrm>
    </dsp:sp>
    <dsp:sp modelId="{9185EB14-FA2D-4C7B-90B1-19D74552A734}">
      <dsp:nvSpPr>
        <dsp:cNvPr id="0" name=""/>
        <dsp:cNvSpPr/>
      </dsp:nvSpPr>
      <dsp:spPr>
        <a:xfrm>
          <a:off x="0" y="1670300"/>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Moderada – Modelo Linear Generalizado Misto com distribuição </a:t>
          </a:r>
          <a:r>
            <a:rPr lang="pt-BR" sz="2000" kern="1200" dirty="0" err="1">
              <a:latin typeface="Times New Roman" panose="02020603050405020304" pitchFamily="18" charset="0"/>
              <a:cs typeface="Times New Roman" panose="02020603050405020304" pitchFamily="18" charset="0"/>
            </a:rPr>
            <a:t>gamma</a:t>
          </a:r>
          <a:r>
            <a:rPr lang="pt-BR" sz="2000" kern="1200" dirty="0">
              <a:latin typeface="Times New Roman" panose="02020603050405020304" pitchFamily="18" charset="0"/>
              <a:cs typeface="Times New Roman" panose="02020603050405020304" pitchFamily="18" charset="0"/>
            </a:rPr>
            <a:t>. Fator aleatório no intercepto, matriz de covariância não estrutura. Efeito do tempo sobre as estimativas. </a:t>
          </a:r>
        </a:p>
      </dsp:txBody>
      <dsp:txXfrm>
        <a:off x="59399" y="1729699"/>
        <a:ext cx="9169269" cy="1098002"/>
      </dsp:txXfrm>
    </dsp:sp>
    <dsp:sp modelId="{A7AE38B9-98AD-40E1-ACC5-91BE5FC19DDB}">
      <dsp:nvSpPr>
        <dsp:cNvPr id="0" name=""/>
        <dsp:cNvSpPr/>
      </dsp:nvSpPr>
      <dsp:spPr>
        <a:xfrm>
          <a:off x="0" y="3074300"/>
          <a:ext cx="9288067" cy="12168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Vigorosa – Modelo Linear Generalizado Misto com distribuição normal. Fator aleatório no intercepto, matriz de covariância não estrutura. Efeito do tempo sobre as estimativas. </a:t>
          </a:r>
        </a:p>
      </dsp:txBody>
      <dsp:txXfrm>
        <a:off x="59399" y="3133699"/>
        <a:ext cx="9169269"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EDC772-408B-4B76-AA2A-F95151015923}">
      <dsp:nvSpPr>
        <dsp:cNvPr id="0" name=""/>
        <dsp:cNvSpPr/>
      </dsp:nvSpPr>
      <dsp:spPr>
        <a:xfrm>
          <a:off x="0" y="281776"/>
          <a:ext cx="8971886" cy="7722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Coeficiente de correlação intraclasse. Modelo de efeitos mistos (ICC3, k), baseado em medida única (ICCMU) e média das estimativas (ICCMM) (</a:t>
          </a:r>
          <a:r>
            <a:rPr lang="pt-BR" sz="2000" kern="1200" dirty="0" err="1">
              <a:latin typeface="Times New Roman" panose="02020603050405020304" pitchFamily="18" charset="0"/>
              <a:cs typeface="Times New Roman" panose="02020603050405020304" pitchFamily="18" charset="0"/>
            </a:rPr>
            <a:t>Koo</a:t>
          </a:r>
          <a:r>
            <a:rPr lang="pt-BR" sz="2000" kern="1200" dirty="0">
              <a:latin typeface="Times New Roman" panose="02020603050405020304" pitchFamily="18" charset="0"/>
              <a:cs typeface="Times New Roman" panose="02020603050405020304" pitchFamily="18" charset="0"/>
            </a:rPr>
            <a:t>; Li, 2016);</a:t>
          </a:r>
        </a:p>
      </dsp:txBody>
      <dsp:txXfrm>
        <a:off x="37696" y="319472"/>
        <a:ext cx="8896494" cy="696808"/>
      </dsp:txXfrm>
    </dsp:sp>
    <dsp:sp modelId="{8197A4C0-D470-411D-B51B-3523B7F7EFFD}">
      <dsp:nvSpPr>
        <dsp:cNvPr id="0" name=""/>
        <dsp:cNvSpPr/>
      </dsp:nvSpPr>
      <dsp:spPr>
        <a:xfrm>
          <a:off x="0" y="1111577"/>
          <a:ext cx="8971886" cy="7722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&lt; 0.5 – baixa/ 0.5 ≤ ICC ≤ 0.75 – moderada/ 0.75 ≤ ICC ≤ 0.90 – boa/ &gt; 0.90 – excelente; </a:t>
          </a:r>
        </a:p>
      </dsp:txBody>
      <dsp:txXfrm>
        <a:off x="37696" y="1149273"/>
        <a:ext cx="8896494" cy="696808"/>
      </dsp:txXfrm>
    </dsp:sp>
    <dsp:sp modelId="{64B4E112-A48E-4DD9-ADFC-52AA3CAED031}">
      <dsp:nvSpPr>
        <dsp:cNvPr id="0" name=""/>
        <dsp:cNvSpPr/>
      </dsp:nvSpPr>
      <dsp:spPr>
        <a:xfrm>
          <a:off x="0" y="1941377"/>
          <a:ext cx="8971886" cy="7722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Erro padrão da medida (</a:t>
          </a:r>
          <a14:m xmlns:a14="http://schemas.microsoft.com/office/drawing/2010/main">
            <m:oMath xmlns:m="http://schemas.openxmlformats.org/officeDocument/2006/math">
              <m:r>
                <a:rPr lang="pt-BR" sz="2000" i="1" kern="1200"/>
                <m:t>𝐸𝑃𝑀</m:t>
              </m:r>
              <m:r>
                <a:rPr lang="pt-BR" sz="2000" b="0" i="1" kern="1200"/>
                <m:t>)</m:t>
              </m:r>
              <m:r>
                <a:rPr lang="pt-BR" sz="2000" i="1" kern="1200"/>
                <m:t>=</m:t>
              </m:r>
              <m:r>
                <a:rPr lang="pt-BR" sz="2000" i="1" kern="1200"/>
                <m:t>𝐷𝑃</m:t>
              </m:r>
              <m:rad>
                <m:radPr>
                  <m:degHide m:val="on"/>
                  <m:ctrlPr>
                    <a:rPr lang="pt-BR" sz="2000" i="1" kern="1200"/>
                  </m:ctrlPr>
                </m:radPr>
                <m:deg/>
                <m:e>
                  <m:r>
                    <a:rPr lang="pt-BR" sz="2000" i="1" kern="1200"/>
                    <m:t>1−</m:t>
                  </m:r>
                  <m:r>
                    <a:rPr lang="pt-BR" sz="2000" i="1" kern="1200"/>
                    <m:t>𝐼𝐶𝐶</m:t>
                  </m:r>
                </m:e>
              </m:rad>
            </m:oMath>
          </a14:m>
          <a:r>
            <a:rPr lang="pt-BR" sz="2000" kern="1200" dirty="0">
              <a:latin typeface="Times New Roman" panose="02020603050405020304" pitchFamily="18" charset="0"/>
              <a:cs typeface="Times New Roman" panose="02020603050405020304" pitchFamily="18" charset="0"/>
            </a:rPr>
            <a:t>;</a:t>
          </a:r>
        </a:p>
      </dsp:txBody>
      <dsp:txXfrm>
        <a:off x="37696" y="1979073"/>
        <a:ext cx="8896494" cy="696808"/>
      </dsp:txXfrm>
    </dsp:sp>
    <dsp:sp modelId="{56D4F106-F828-4513-B80D-9BEC456B103D}">
      <dsp:nvSpPr>
        <dsp:cNvPr id="0" name=""/>
        <dsp:cNvSpPr/>
      </dsp:nvSpPr>
      <dsp:spPr>
        <a:xfrm>
          <a:off x="0" y="2771177"/>
          <a:ext cx="8971886" cy="772200"/>
        </a:xfrm>
        <a:prstGeom prst="roundRect">
          <a:avLst/>
        </a:prstGeom>
        <a:solidFill>
          <a:schemeClr val="lt1">
            <a:hueOff val="0"/>
            <a:satOff val="0"/>
            <a:lumOff val="0"/>
            <a:alphaOff val="0"/>
          </a:schemeClr>
        </a:solidFill>
        <a:ln w="19050" cap="flat" cmpd="sng" algn="ctr">
          <a:solidFill>
            <a:schemeClr val="accent2">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Times New Roman" panose="02020603050405020304" pitchFamily="18" charset="0"/>
              <a:cs typeface="Times New Roman" panose="02020603050405020304" pitchFamily="18" charset="0"/>
            </a:rPr>
            <a:t>Análises repetidas para 2, 3, 4 e 5 semanas de monitoramento. </a:t>
          </a:r>
        </a:p>
      </dsp:txBody>
      <dsp:txXfrm>
        <a:off x="37696" y="2808873"/>
        <a:ext cx="8896494" cy="69680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089" y="2241249"/>
            <a:ext cx="11063468" cy="1181904"/>
          </a:xfrm>
        </p:spPr>
        <p:txBody>
          <a:bodyPr>
            <a:normAutofit fontScale="90000"/>
          </a:bodyPr>
          <a:lstStyle/>
          <a:p>
            <a:r>
              <a:rPr lang="pt-BR" sz="2800" b="1" dirty="0">
                <a:latin typeface="Times New Roman"/>
                <a:cs typeface="Times New Roman"/>
              </a:rPr>
              <a:t>Confiabilidade</a:t>
            </a:r>
            <a:r>
              <a:rPr lang="en-US" sz="2800" b="1" dirty="0">
                <a:latin typeface="Times New Roman"/>
                <a:cs typeface="Times New Roman"/>
              </a:rPr>
              <a:t> </a:t>
            </a:r>
            <a:r>
              <a:rPr lang="pt-BR" sz="2800" b="1" dirty="0">
                <a:latin typeface="Times New Roman"/>
                <a:cs typeface="Times New Roman"/>
              </a:rPr>
              <a:t>teste-reteste</a:t>
            </a:r>
            <a:r>
              <a:rPr lang="en-US" sz="2800" b="1" dirty="0">
                <a:latin typeface="Times New Roman"/>
                <a:cs typeface="Times New Roman"/>
              </a:rPr>
              <a:t> de </a:t>
            </a:r>
            <a:r>
              <a:rPr lang="en-US" sz="2800" b="1" dirty="0" err="1">
                <a:latin typeface="Times New Roman"/>
                <a:cs typeface="Times New Roman"/>
              </a:rPr>
              <a:t>estimativas</a:t>
            </a:r>
            <a:r>
              <a:rPr lang="en-US" sz="2800" b="1" dirty="0">
                <a:latin typeface="Times New Roman"/>
                <a:cs typeface="Times New Roman"/>
              </a:rPr>
              <a:t> de </a:t>
            </a:r>
            <a:r>
              <a:rPr lang="en-US" sz="2800" b="1" dirty="0" err="1">
                <a:latin typeface="Times New Roman"/>
                <a:cs typeface="Times New Roman"/>
              </a:rPr>
              <a:t>minutos</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a:t>
            </a:r>
            <a:r>
              <a:rPr lang="en-US" sz="2800" b="1" dirty="0" err="1">
                <a:latin typeface="Times New Roman"/>
                <a:cs typeface="Times New Roman"/>
              </a:rPr>
              <a:t>semanal</a:t>
            </a:r>
            <a:r>
              <a:rPr lang="en-US" sz="2800" b="1" dirty="0">
                <a:latin typeface="Times New Roman"/>
                <a:cs typeface="Times New Roman"/>
              </a:rPr>
              <a:t>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diferentes</a:t>
            </a:r>
            <a:r>
              <a:rPr lang="en-US" sz="2800" b="1" dirty="0">
                <a:latin typeface="Times New Roman"/>
                <a:cs typeface="Times New Roman"/>
              </a:rPr>
              <a:t> </a:t>
            </a:r>
            <a:r>
              <a:rPr lang="en-US" sz="2800" b="1" dirty="0" err="1">
                <a:latin typeface="Times New Roman"/>
                <a:cs typeface="Times New Roman"/>
              </a:rPr>
              <a:t>intensidades</a:t>
            </a:r>
            <a:r>
              <a:rPr lang="en-US" sz="2800" b="1" dirty="0">
                <a:latin typeface="Times New Roman"/>
                <a:cs typeface="Times New Roman"/>
              </a:rPr>
              <a:t> </a:t>
            </a:r>
            <a:r>
              <a:rPr lang="en-US" sz="2800" b="1" dirty="0" err="1">
                <a:latin typeface="Times New Roman"/>
                <a:cs typeface="Times New Roman"/>
              </a:rPr>
              <a:t>obtidas</a:t>
            </a:r>
            <a:r>
              <a:rPr lang="en-US" sz="2800" b="1" dirty="0">
                <a:latin typeface="Times New Roman"/>
                <a:cs typeface="Times New Roman"/>
              </a:rPr>
              <a:t> </a:t>
            </a:r>
            <a:r>
              <a:rPr lang="en-US" sz="2800" b="1" dirty="0" err="1">
                <a:latin typeface="Times New Roman"/>
                <a:cs typeface="Times New Roman"/>
              </a:rPr>
              <a:t>por</a:t>
            </a:r>
            <a:r>
              <a:rPr lang="en-US" sz="2800" b="1" dirty="0">
                <a:latin typeface="Times New Roman"/>
                <a:cs typeface="Times New Roman"/>
              </a:rPr>
              <a:t> </a:t>
            </a:r>
            <a:r>
              <a:rPr lang="en-US" sz="2800" b="1" dirty="0" err="1">
                <a:latin typeface="Times New Roman"/>
                <a:cs typeface="Times New Roman"/>
              </a:rPr>
              <a:t>meio</a:t>
            </a:r>
            <a:r>
              <a:rPr lang="en-US" sz="2800" b="1" dirty="0">
                <a:latin typeface="Times New Roman"/>
                <a:cs typeface="Times New Roman"/>
              </a:rPr>
              <a:t> do </a:t>
            </a:r>
            <a:r>
              <a:rPr lang="en-US" sz="2800" b="1" dirty="0" err="1">
                <a:latin typeface="Times New Roman"/>
                <a:cs typeface="Times New Roman"/>
              </a:rPr>
              <a:t>questionário</a:t>
            </a:r>
            <a:r>
              <a:rPr lang="en-US" sz="2800" b="1" dirty="0">
                <a:latin typeface="Times New Roman"/>
                <a:cs typeface="Times New Roman"/>
              </a:rPr>
              <a:t> </a:t>
            </a:r>
            <a:r>
              <a:rPr lang="en-US" sz="2800" b="1" dirty="0" err="1">
                <a:latin typeface="Times New Roman"/>
                <a:cs typeface="Times New Roman"/>
              </a:rPr>
              <a:t>internacional</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e smartphone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adultos</a:t>
            </a:r>
            <a:endParaRPr lang="en-US" sz="2800" dirty="0"/>
          </a:p>
        </p:txBody>
      </p:sp>
      <p:sp>
        <p:nvSpPr>
          <p:cNvPr id="3" name="Subtitle 2"/>
          <p:cNvSpPr>
            <a:spLocks noGrp="1"/>
          </p:cNvSpPr>
          <p:nvPr>
            <p:ph type="subTitle" idx="1"/>
          </p:nvPr>
        </p:nvSpPr>
        <p:spPr>
          <a:xfrm>
            <a:off x="1524000" y="3852823"/>
            <a:ext cx="9144000" cy="922699"/>
          </a:xfrm>
        </p:spPr>
        <p:txBody>
          <a:bodyPr vert="horz" lIns="91440" tIns="45720" rIns="91440" bIns="45720" rtlCol="0" anchor="t">
            <a:normAutofit/>
          </a:bodyPr>
          <a:lstStyle/>
          <a:p>
            <a:r>
              <a:rPr lang="en-US" sz="2000" b="1" dirty="0" err="1">
                <a:latin typeface="Times New Roman"/>
                <a:cs typeface="Times New Roman"/>
              </a:rPr>
              <a:t>Defesa</a:t>
            </a:r>
            <a:r>
              <a:rPr lang="en-US" sz="2000" b="1" dirty="0">
                <a:latin typeface="Times New Roman"/>
                <a:cs typeface="Times New Roman"/>
              </a:rPr>
              <a:t> de </a:t>
            </a:r>
            <a:r>
              <a:rPr lang="en-US" sz="2000" b="1" dirty="0" err="1">
                <a:latin typeface="Times New Roman"/>
                <a:cs typeface="Times New Roman"/>
              </a:rPr>
              <a:t>Mestrado</a:t>
            </a:r>
            <a:endParaRPr lang="en-US" sz="2000" b="1" dirty="0">
              <a:latin typeface="Times New Roman"/>
              <a:cs typeface="Times New Roman"/>
            </a:endParaRPr>
          </a:p>
          <a:p>
            <a:r>
              <a:rPr lang="en-US" sz="2000" b="1" dirty="0" err="1">
                <a:latin typeface="Times New Roman"/>
                <a:cs typeface="Times New Roman"/>
              </a:rPr>
              <a:t>Programa</a:t>
            </a:r>
            <a:r>
              <a:rPr lang="en-US" sz="2000" b="1" dirty="0">
                <a:latin typeface="Times New Roman"/>
                <a:cs typeface="Times New Roman"/>
              </a:rPr>
              <a:t> de </a:t>
            </a:r>
            <a:r>
              <a:rPr lang="en-US" sz="2000" b="1" dirty="0" err="1">
                <a:latin typeface="Times New Roman"/>
                <a:cs typeface="Times New Roman"/>
              </a:rPr>
              <a:t>Pós-Graduação</a:t>
            </a:r>
            <a:r>
              <a:rPr lang="en-US" sz="2000" b="1" dirty="0">
                <a:latin typeface="Times New Roman"/>
                <a:cs typeface="Times New Roman"/>
              </a:rPr>
              <a:t> </a:t>
            </a:r>
            <a:r>
              <a:rPr lang="en-US" sz="2000" b="1" dirty="0" err="1">
                <a:latin typeface="Times New Roman"/>
                <a:cs typeface="Times New Roman"/>
              </a:rPr>
              <a:t>em</a:t>
            </a:r>
            <a:r>
              <a:rPr lang="en-US" sz="2000" b="1" dirty="0">
                <a:latin typeface="Times New Roman"/>
                <a:cs typeface="Times New Roman"/>
              </a:rPr>
              <a:t> </a:t>
            </a:r>
            <a:r>
              <a:rPr lang="en-US" sz="2000" b="1" dirty="0" err="1">
                <a:latin typeface="Times New Roman"/>
                <a:cs typeface="Times New Roman"/>
              </a:rPr>
              <a:t>Ciências</a:t>
            </a:r>
            <a:r>
              <a:rPr lang="en-US" sz="2000" b="1" dirty="0">
                <a:latin typeface="Times New Roman"/>
                <a:cs typeface="Times New Roman"/>
              </a:rPr>
              <a:t> da </a:t>
            </a:r>
            <a:r>
              <a:rPr lang="en-US" sz="2000" b="1" dirty="0" err="1">
                <a:latin typeface="Times New Roman"/>
                <a:cs typeface="Times New Roman"/>
              </a:rPr>
              <a:t>Atividade</a:t>
            </a:r>
            <a:r>
              <a:rPr lang="en-US" sz="2000" b="1" dirty="0">
                <a:latin typeface="Times New Roman"/>
                <a:cs typeface="Times New Roman"/>
              </a:rPr>
              <a:t> </a:t>
            </a:r>
            <a:r>
              <a:rPr lang="en-US" sz="2000" b="1" dirty="0" err="1">
                <a:latin typeface="Times New Roman"/>
                <a:cs typeface="Times New Roman"/>
              </a:rPr>
              <a:t>Física</a:t>
            </a:r>
            <a:r>
              <a:rPr lang="en-US" sz="2000" b="1" dirty="0">
                <a:latin typeface="Times New Roman"/>
                <a:cs typeface="Times New Roman"/>
              </a:rPr>
              <a:t> (EACH-USP)</a:t>
            </a:r>
          </a:p>
        </p:txBody>
      </p:sp>
      <p:sp>
        <p:nvSpPr>
          <p:cNvPr id="4" name="TextBox 3">
            <a:extLst>
              <a:ext uri="{FF2B5EF4-FFF2-40B4-BE49-F238E27FC236}">
                <a16:creationId xmlns:a16="http://schemas.microsoft.com/office/drawing/2014/main" id="{A842AE46-6F6F-75F3-B5FB-4B0821BF483A}"/>
              </a:ext>
            </a:extLst>
          </p:cNvPr>
          <p:cNvSpPr txBox="1"/>
          <p:nvPr/>
        </p:nvSpPr>
        <p:spPr>
          <a:xfrm>
            <a:off x="3727802" y="5336096"/>
            <a:ext cx="4737652"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00" b="1" err="1">
                <a:latin typeface="Times New Roman"/>
                <a:cs typeface="Times New Roman"/>
              </a:rPr>
              <a:t>Aluno</a:t>
            </a:r>
            <a:r>
              <a:rPr lang="en-US" sz="1700" b="1" dirty="0">
                <a:latin typeface="Times New Roman"/>
                <a:cs typeface="Times New Roman"/>
              </a:rPr>
              <a:t>:</a:t>
            </a:r>
            <a:r>
              <a:rPr lang="en-US" sz="1700" dirty="0">
                <a:latin typeface="Times New Roman"/>
                <a:cs typeface="Times New Roman"/>
              </a:rPr>
              <a:t> Douglas Silva Alves</a:t>
            </a:r>
          </a:p>
          <a:p>
            <a:pPr algn="ctr"/>
            <a:r>
              <a:rPr lang="en-US" sz="1700" b="1" dirty="0" err="1">
                <a:latin typeface="Times New Roman"/>
                <a:cs typeface="Times New Roman"/>
              </a:rPr>
              <a:t>Orientador</a:t>
            </a:r>
            <a:r>
              <a:rPr lang="en-US" sz="1700" b="1" dirty="0">
                <a:latin typeface="Times New Roman"/>
                <a:cs typeface="Times New Roman"/>
              </a:rPr>
              <a:t>:</a:t>
            </a:r>
            <a:r>
              <a:rPr lang="en-US" sz="1700" dirty="0">
                <a:latin typeface="Times New Roman"/>
                <a:cs typeface="Times New Roman"/>
              </a:rPr>
              <a:t> Dr. Ricardo Yukio Asano</a:t>
            </a:r>
          </a:p>
          <a:p>
            <a:pPr algn="ctr"/>
            <a:r>
              <a:rPr lang="en-US" sz="1700" b="1" dirty="0" err="1">
                <a:latin typeface="Times New Roman"/>
                <a:cs typeface="Times New Roman"/>
              </a:rPr>
              <a:t>Coorientador</a:t>
            </a:r>
            <a:r>
              <a:rPr lang="en-US" sz="1700" b="1" dirty="0">
                <a:latin typeface="Times New Roman"/>
                <a:cs typeface="Times New Roman"/>
              </a:rPr>
              <a:t>:</a:t>
            </a:r>
            <a:r>
              <a:rPr lang="en-US" sz="1700" dirty="0">
                <a:latin typeface="Times New Roman"/>
                <a:cs typeface="Times New Roman"/>
              </a:rPr>
              <a:t> Dr. Daniel Gustavo </a:t>
            </a:r>
            <a:r>
              <a:rPr lang="en-US" sz="1700" dirty="0" err="1">
                <a:latin typeface="Times New Roman"/>
                <a:cs typeface="Times New Roman"/>
              </a:rPr>
              <a:t>Goroso</a:t>
            </a:r>
            <a:endParaRPr lang="en-US" sz="1700" dirty="0">
              <a:latin typeface="Times New Roman"/>
              <a:cs typeface="Times New Roman"/>
            </a:endParaRPr>
          </a:p>
        </p:txBody>
      </p:sp>
      <p:pic>
        <p:nvPicPr>
          <p:cNvPr id="8" name="Picture 7" descr="Logo da EACH-USP">
            <a:extLst>
              <a:ext uri="{FF2B5EF4-FFF2-40B4-BE49-F238E27FC236}">
                <a16:creationId xmlns:a16="http://schemas.microsoft.com/office/drawing/2014/main" id="{5B971673-97C0-A31A-3798-B19B5F653B78}"/>
              </a:ext>
            </a:extLst>
          </p:cNvPr>
          <p:cNvPicPr>
            <a:picLocks noChangeAspect="1"/>
          </p:cNvPicPr>
          <p:nvPr/>
        </p:nvPicPr>
        <p:blipFill rotWithShape="1">
          <a:blip r:embed="rId2"/>
          <a:srcRect r="-204" b="3676"/>
          <a:stretch/>
        </p:blipFill>
        <p:spPr>
          <a:xfrm>
            <a:off x="405656" y="205149"/>
            <a:ext cx="4754200" cy="1267868"/>
          </a:xfrm>
          <a:prstGeom prst="rect">
            <a:avLst/>
          </a:prstGeom>
        </p:spPr>
      </p:pic>
      <p:pic>
        <p:nvPicPr>
          <p:cNvPr id="10" name="Picture 9" descr="Capes seleciona projetos conjuntos de pesquisa com países da Europa">
            <a:extLst>
              <a:ext uri="{FF2B5EF4-FFF2-40B4-BE49-F238E27FC236}">
                <a16:creationId xmlns:a16="http://schemas.microsoft.com/office/drawing/2014/main" id="{01463910-B151-C5E3-4826-09459D6749E9}"/>
              </a:ext>
            </a:extLst>
          </p:cNvPr>
          <p:cNvPicPr>
            <a:picLocks noChangeAspect="1"/>
          </p:cNvPicPr>
          <p:nvPr/>
        </p:nvPicPr>
        <p:blipFill>
          <a:blip r:embed="rId3"/>
          <a:stretch>
            <a:fillRect/>
          </a:stretch>
        </p:blipFill>
        <p:spPr>
          <a:xfrm>
            <a:off x="8341488" y="200453"/>
            <a:ext cx="3157959" cy="127742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ack wrist watch&#10;&#10;Description automatically generated">
            <a:extLst>
              <a:ext uri="{FF2B5EF4-FFF2-40B4-BE49-F238E27FC236}">
                <a16:creationId xmlns:a16="http://schemas.microsoft.com/office/drawing/2014/main" id="{24803D86-7358-79E1-CF61-7880D8EAEACA}"/>
              </a:ext>
            </a:extLst>
          </p:cNvPr>
          <p:cNvPicPr>
            <a:picLocks noChangeAspect="1"/>
          </p:cNvPicPr>
          <p:nvPr/>
        </p:nvPicPr>
        <p:blipFill>
          <a:blip r:embed="rId2"/>
          <a:stretch>
            <a:fillRect/>
          </a:stretch>
        </p:blipFill>
        <p:spPr>
          <a:xfrm>
            <a:off x="84897" y="1994521"/>
            <a:ext cx="1939513" cy="2140090"/>
          </a:xfrm>
          <a:prstGeom prst="rect">
            <a:avLst/>
          </a:prstGeom>
        </p:spPr>
      </p:pic>
      <p:pic>
        <p:nvPicPr>
          <p:cNvPr id="4" name="Picture 3" descr="A black and white symbol&#10;&#10;Description automatically generated">
            <a:extLst>
              <a:ext uri="{FF2B5EF4-FFF2-40B4-BE49-F238E27FC236}">
                <a16:creationId xmlns:a16="http://schemas.microsoft.com/office/drawing/2014/main" id="{E7F9A45F-018C-7961-5D99-87920CC13614}"/>
              </a:ext>
            </a:extLst>
          </p:cNvPr>
          <p:cNvPicPr>
            <a:picLocks noChangeAspect="1"/>
          </p:cNvPicPr>
          <p:nvPr/>
        </p:nvPicPr>
        <p:blipFill>
          <a:blip r:embed="rId3"/>
          <a:stretch>
            <a:fillRect/>
          </a:stretch>
        </p:blipFill>
        <p:spPr>
          <a:xfrm>
            <a:off x="2244793" y="2463662"/>
            <a:ext cx="877543" cy="1201807"/>
          </a:xfrm>
          <a:prstGeom prst="rect">
            <a:avLst/>
          </a:prstGeom>
        </p:spPr>
      </p:pic>
      <p:pic>
        <p:nvPicPr>
          <p:cNvPr id="5" name="Picture 4" descr="A paper with text on it&#10;&#10;Description automatically generated">
            <a:extLst>
              <a:ext uri="{FF2B5EF4-FFF2-40B4-BE49-F238E27FC236}">
                <a16:creationId xmlns:a16="http://schemas.microsoft.com/office/drawing/2014/main" id="{F5CBE703-F7D4-760E-0071-B604F09805F2}"/>
              </a:ext>
            </a:extLst>
          </p:cNvPr>
          <p:cNvPicPr>
            <a:picLocks noChangeAspect="1"/>
          </p:cNvPicPr>
          <p:nvPr/>
        </p:nvPicPr>
        <p:blipFill>
          <a:blip r:embed="rId4"/>
          <a:stretch>
            <a:fillRect/>
          </a:stretch>
        </p:blipFill>
        <p:spPr>
          <a:xfrm>
            <a:off x="3353767" y="1663216"/>
            <a:ext cx="2568991" cy="2813742"/>
          </a:xfrm>
          <a:prstGeom prst="rect">
            <a:avLst/>
          </a:prstGeom>
        </p:spPr>
      </p:pic>
      <p:pic>
        <p:nvPicPr>
          <p:cNvPr id="8" name="Picture 7" descr="A diagram of a diagram with numbers and lines&#10;&#10;Description automatically generated">
            <a:extLst>
              <a:ext uri="{FF2B5EF4-FFF2-40B4-BE49-F238E27FC236}">
                <a16:creationId xmlns:a16="http://schemas.microsoft.com/office/drawing/2014/main" id="{164C00D3-585A-F15F-DB3B-E26E6BBC0295}"/>
              </a:ext>
            </a:extLst>
          </p:cNvPr>
          <p:cNvPicPr>
            <a:picLocks noChangeAspect="1"/>
          </p:cNvPicPr>
          <p:nvPr/>
        </p:nvPicPr>
        <p:blipFill rotWithShape="1">
          <a:blip r:embed="rId5"/>
          <a:srcRect t="-1908" r="-265" b="13580"/>
          <a:stretch/>
        </p:blipFill>
        <p:spPr>
          <a:xfrm>
            <a:off x="7389607" y="1762607"/>
            <a:ext cx="4568985" cy="259621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69E01B7C-37B2-5F31-B826-D4AF78E5D8ED}"/>
              </a:ext>
            </a:extLst>
          </p:cNvPr>
          <p:cNvPicPr>
            <a:picLocks noChangeAspect="1"/>
          </p:cNvPicPr>
          <p:nvPr/>
        </p:nvPicPr>
        <p:blipFill>
          <a:blip r:embed="rId3"/>
          <a:stretch>
            <a:fillRect/>
          </a:stretch>
        </p:blipFill>
        <p:spPr>
          <a:xfrm>
            <a:off x="6275662" y="2463662"/>
            <a:ext cx="877543" cy="1201807"/>
          </a:xfrm>
          <a:prstGeom prst="rect">
            <a:avLst/>
          </a:prstGeom>
        </p:spPr>
      </p:pic>
      <p:sp>
        <p:nvSpPr>
          <p:cNvPr id="10" name="Left Brace 9">
            <a:extLst>
              <a:ext uri="{FF2B5EF4-FFF2-40B4-BE49-F238E27FC236}">
                <a16:creationId xmlns:a16="http://schemas.microsoft.com/office/drawing/2014/main" id="{895F3E4E-B9B2-AFC6-24B3-56D007DB5ADE}"/>
              </a:ext>
            </a:extLst>
          </p:cNvPr>
          <p:cNvSpPr/>
          <p:nvPr/>
        </p:nvSpPr>
        <p:spPr>
          <a:xfrm rot="-5400000">
            <a:off x="2418102" y="3281017"/>
            <a:ext cx="818056" cy="356483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4BE8DDE-BB0D-EDA2-40B5-AACDEBF4D92B}"/>
              </a:ext>
            </a:extLst>
          </p:cNvPr>
          <p:cNvSpPr txBox="1"/>
          <p:nvPr/>
        </p:nvSpPr>
        <p:spPr>
          <a:xfrm>
            <a:off x="2330174" y="5665303"/>
            <a:ext cx="11926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Atributos</a:t>
            </a:r>
          </a:p>
          <a:p>
            <a:endParaRPr lang="en-US" dirty="0">
              <a:latin typeface="Times New Roman"/>
              <a:cs typeface="Times New Roman"/>
            </a:endParaRPr>
          </a:p>
        </p:txBody>
      </p:sp>
    </p:spTree>
    <p:extLst>
      <p:ext uri="{BB962C8B-B14F-4D97-AF65-F5344CB8AC3E}">
        <p14:creationId xmlns:p14="http://schemas.microsoft.com/office/powerpoint/2010/main" val="221601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book&#10;&#10;Description automatically generated">
            <a:extLst>
              <a:ext uri="{FF2B5EF4-FFF2-40B4-BE49-F238E27FC236}">
                <a16:creationId xmlns:a16="http://schemas.microsoft.com/office/drawing/2014/main" id="{417B24EE-FE54-C7C3-CFA5-26EF2052EBEA}"/>
              </a:ext>
            </a:extLst>
          </p:cNvPr>
          <p:cNvPicPr>
            <a:picLocks noChangeAspect="1"/>
          </p:cNvPicPr>
          <p:nvPr/>
        </p:nvPicPr>
        <p:blipFill>
          <a:blip r:embed="rId2"/>
          <a:stretch>
            <a:fillRect/>
          </a:stretch>
        </p:blipFill>
        <p:spPr>
          <a:xfrm>
            <a:off x="701260" y="1510082"/>
            <a:ext cx="10789479" cy="3837835"/>
          </a:xfrm>
          <a:prstGeom prst="rect">
            <a:avLst/>
          </a:prstGeom>
        </p:spPr>
      </p:pic>
      <p:sp>
        <p:nvSpPr>
          <p:cNvPr id="4" name="Title 1">
            <a:extLst>
              <a:ext uri="{FF2B5EF4-FFF2-40B4-BE49-F238E27FC236}">
                <a16:creationId xmlns:a16="http://schemas.microsoft.com/office/drawing/2014/main" id="{8D3F66D7-88A4-66D4-33B8-CB9B5378A0CF}"/>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Como são feitas estimativas de comportamento habitual?</a:t>
            </a:r>
            <a:endParaRPr lang="en-US" sz="3600" dirty="0">
              <a:latin typeface="Times New Roman"/>
              <a:cs typeface="Times New Roman"/>
            </a:endParaRPr>
          </a:p>
        </p:txBody>
      </p:sp>
    </p:spTree>
    <p:extLst>
      <p:ext uri="{BB962C8B-B14F-4D97-AF65-F5344CB8AC3E}">
        <p14:creationId xmlns:p14="http://schemas.microsoft.com/office/powerpoint/2010/main" val="42561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text&#10;&#10;Description automatically generated">
            <a:extLst>
              <a:ext uri="{FF2B5EF4-FFF2-40B4-BE49-F238E27FC236}">
                <a16:creationId xmlns:a16="http://schemas.microsoft.com/office/drawing/2014/main" id="{A790D885-247B-78CD-39E2-058EFD177065}"/>
              </a:ext>
            </a:extLst>
          </p:cNvPr>
          <p:cNvPicPr>
            <a:picLocks noChangeAspect="1"/>
          </p:cNvPicPr>
          <p:nvPr/>
        </p:nvPicPr>
        <p:blipFill>
          <a:blip r:embed="rId2"/>
          <a:stretch>
            <a:fillRect/>
          </a:stretch>
        </p:blipFill>
        <p:spPr>
          <a:xfrm>
            <a:off x="2799052" y="1166959"/>
            <a:ext cx="6593895" cy="5072722"/>
          </a:xfrm>
          <a:prstGeom prst="rect">
            <a:avLst/>
          </a:prstGeom>
        </p:spPr>
      </p:pic>
      <p:sp>
        <p:nvSpPr>
          <p:cNvPr id="6" name="TextBox 5">
            <a:extLst>
              <a:ext uri="{FF2B5EF4-FFF2-40B4-BE49-F238E27FC236}">
                <a16:creationId xmlns:a16="http://schemas.microsoft.com/office/drawing/2014/main" id="{29800255-30A8-5E8C-CA98-3ED402AE1EC1}"/>
              </a:ext>
            </a:extLst>
          </p:cNvPr>
          <p:cNvSpPr txBox="1"/>
          <p:nvPr/>
        </p:nvSpPr>
        <p:spPr>
          <a:xfrm>
            <a:off x="10369825" y="6416261"/>
            <a:ext cx="1711738" cy="318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(Turrisi et al., 2021)</a:t>
            </a:r>
            <a:endParaRPr lang="en-US" dirty="0">
              <a:latin typeface="Times New Roman"/>
              <a:cs typeface="Times New Roman"/>
            </a:endParaRPr>
          </a:p>
        </p:txBody>
      </p:sp>
      <p:sp>
        <p:nvSpPr>
          <p:cNvPr id="3" name="Title 1">
            <a:extLst>
              <a:ext uri="{FF2B5EF4-FFF2-40B4-BE49-F238E27FC236}">
                <a16:creationId xmlns:a16="http://schemas.microsoft.com/office/drawing/2014/main" id="{3276EEFA-863B-58EA-6F51-7BB175D743D8}"/>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Como são feitas estimativas de comportamento habitual?</a:t>
            </a:r>
            <a:endParaRPr lang="en-US" sz="3600" dirty="0">
              <a:latin typeface="Times New Roman"/>
              <a:cs typeface="Times New Roman"/>
            </a:endParaRPr>
          </a:p>
        </p:txBody>
      </p:sp>
      <p:sp>
        <p:nvSpPr>
          <p:cNvPr id="8" name="Retângulo 7">
            <a:extLst>
              <a:ext uri="{FF2B5EF4-FFF2-40B4-BE49-F238E27FC236}">
                <a16:creationId xmlns:a16="http://schemas.microsoft.com/office/drawing/2014/main" id="{85DBC9DD-AD2A-25E8-DEC9-D62A484ADEDD}"/>
              </a:ext>
            </a:extLst>
          </p:cNvPr>
          <p:cNvSpPr/>
          <p:nvPr/>
        </p:nvSpPr>
        <p:spPr>
          <a:xfrm>
            <a:off x="7150608" y="1737360"/>
            <a:ext cx="530352" cy="4270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48780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4" descr="Interface gráfica do usuário, Texto, Aplicativo, Email&#10;&#10;Descrição gerada automaticamente">
            <a:extLst>
              <a:ext uri="{FF2B5EF4-FFF2-40B4-BE49-F238E27FC236}">
                <a16:creationId xmlns:a16="http://schemas.microsoft.com/office/drawing/2014/main" id="{365BBDCF-06BF-B120-D703-243E05C400BE}"/>
              </a:ext>
            </a:extLst>
          </p:cNvPr>
          <p:cNvPicPr>
            <a:picLocks noChangeAspect="1"/>
          </p:cNvPicPr>
          <p:nvPr/>
        </p:nvPicPr>
        <p:blipFill>
          <a:blip r:embed="rId2"/>
          <a:stretch>
            <a:fillRect/>
          </a:stretch>
        </p:blipFill>
        <p:spPr>
          <a:xfrm>
            <a:off x="371382" y="2058425"/>
            <a:ext cx="3630641" cy="2940819"/>
          </a:xfrm>
          <a:prstGeom prst="rect">
            <a:avLst/>
          </a:prstGeom>
        </p:spPr>
      </p:pic>
      <p:pic>
        <p:nvPicPr>
          <p:cNvPr id="5" name="Imagem 5" descr="Interface gráfica do usuário, Texto, Aplicativo&#10;&#10;Descrição gerada automaticamente">
            <a:extLst>
              <a:ext uri="{FF2B5EF4-FFF2-40B4-BE49-F238E27FC236}">
                <a16:creationId xmlns:a16="http://schemas.microsoft.com/office/drawing/2014/main" id="{64ADB207-CB86-E9D5-F398-AE7DA8603B72}"/>
              </a:ext>
            </a:extLst>
          </p:cNvPr>
          <p:cNvPicPr>
            <a:picLocks noChangeAspect="1"/>
          </p:cNvPicPr>
          <p:nvPr/>
        </p:nvPicPr>
        <p:blipFill>
          <a:blip r:embed="rId3"/>
          <a:stretch>
            <a:fillRect/>
          </a:stretch>
        </p:blipFill>
        <p:spPr>
          <a:xfrm>
            <a:off x="4242816" y="1995089"/>
            <a:ext cx="3630168" cy="3067491"/>
          </a:xfrm>
          <a:prstGeom prst="rect">
            <a:avLst/>
          </a:prstGeom>
        </p:spPr>
      </p:pic>
      <p:pic>
        <p:nvPicPr>
          <p:cNvPr id="6" name="Imagem 3" descr="Texto&#10;&#10;Descrição gerada automaticamente">
            <a:extLst>
              <a:ext uri="{FF2B5EF4-FFF2-40B4-BE49-F238E27FC236}">
                <a16:creationId xmlns:a16="http://schemas.microsoft.com/office/drawing/2014/main" id="{71458947-89F6-83C4-2AC5-9AA2F66240EB}"/>
              </a:ext>
            </a:extLst>
          </p:cNvPr>
          <p:cNvPicPr>
            <a:picLocks noChangeAspect="1"/>
          </p:cNvPicPr>
          <p:nvPr/>
        </p:nvPicPr>
        <p:blipFill>
          <a:blip r:embed="rId4"/>
          <a:stretch>
            <a:fillRect/>
          </a:stretch>
        </p:blipFill>
        <p:spPr>
          <a:xfrm>
            <a:off x="8116824" y="2049541"/>
            <a:ext cx="3630168" cy="2958586"/>
          </a:xfrm>
          <a:prstGeom prst="rect">
            <a:avLst/>
          </a:prstGeom>
        </p:spPr>
      </p:pic>
      <p:pic>
        <p:nvPicPr>
          <p:cNvPr id="7" name="Picture 6">
            <a:extLst>
              <a:ext uri="{FF2B5EF4-FFF2-40B4-BE49-F238E27FC236}">
                <a16:creationId xmlns:a16="http://schemas.microsoft.com/office/drawing/2014/main" id="{5593B104-898B-2A3B-EC05-90E0CCF2A4B9}"/>
              </a:ext>
            </a:extLst>
          </p:cNvPr>
          <p:cNvPicPr>
            <a:picLocks noChangeAspect="1"/>
          </p:cNvPicPr>
          <p:nvPr/>
        </p:nvPicPr>
        <p:blipFill>
          <a:blip r:embed="rId5"/>
          <a:stretch>
            <a:fillRect/>
          </a:stretch>
        </p:blipFill>
        <p:spPr>
          <a:xfrm>
            <a:off x="1327968" y="2049541"/>
            <a:ext cx="3718858" cy="2941200"/>
          </a:xfrm>
          <a:prstGeom prst="rect">
            <a:avLst/>
          </a:prstGeom>
        </p:spPr>
      </p:pic>
      <p:pic>
        <p:nvPicPr>
          <p:cNvPr id="8" name="Picture 11">
            <a:extLst>
              <a:ext uri="{FF2B5EF4-FFF2-40B4-BE49-F238E27FC236}">
                <a16:creationId xmlns:a16="http://schemas.microsoft.com/office/drawing/2014/main" id="{590DEDCD-6950-CED3-52F0-689CABCD1EB7}"/>
              </a:ext>
            </a:extLst>
          </p:cNvPr>
          <p:cNvPicPr>
            <a:picLocks noChangeAspect="1"/>
          </p:cNvPicPr>
          <p:nvPr/>
        </p:nvPicPr>
        <p:blipFill>
          <a:blip r:embed="rId6"/>
          <a:stretch>
            <a:fillRect/>
          </a:stretch>
        </p:blipFill>
        <p:spPr>
          <a:xfrm>
            <a:off x="4824971" y="2058425"/>
            <a:ext cx="2945610" cy="2941200"/>
          </a:xfrm>
          <a:prstGeom prst="rect">
            <a:avLst/>
          </a:prstGeom>
        </p:spPr>
      </p:pic>
      <p:pic>
        <p:nvPicPr>
          <p:cNvPr id="9" name="Picture 13">
            <a:extLst>
              <a:ext uri="{FF2B5EF4-FFF2-40B4-BE49-F238E27FC236}">
                <a16:creationId xmlns:a16="http://schemas.microsoft.com/office/drawing/2014/main" id="{EBC42EF7-D77D-47A2-0DB9-EEC7586991B5}"/>
              </a:ext>
            </a:extLst>
          </p:cNvPr>
          <p:cNvPicPr>
            <a:picLocks noChangeAspect="1"/>
          </p:cNvPicPr>
          <p:nvPr/>
        </p:nvPicPr>
        <p:blipFill>
          <a:blip r:embed="rId7"/>
          <a:stretch>
            <a:fillRect/>
          </a:stretch>
        </p:blipFill>
        <p:spPr>
          <a:xfrm>
            <a:off x="8174900" y="2047221"/>
            <a:ext cx="3572092" cy="2941200"/>
          </a:xfrm>
          <a:prstGeom prst="rect">
            <a:avLst/>
          </a:prstGeom>
        </p:spPr>
      </p:pic>
      <p:sp>
        <p:nvSpPr>
          <p:cNvPr id="3" name="Title 1">
            <a:extLst>
              <a:ext uri="{FF2B5EF4-FFF2-40B4-BE49-F238E27FC236}">
                <a16:creationId xmlns:a16="http://schemas.microsoft.com/office/drawing/2014/main" id="{CA81C982-40D9-6868-7889-CE88AA5C7227}"/>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Por que sete dias de monitoramento?</a:t>
            </a:r>
            <a:endParaRPr lang="en-US" sz="3600" dirty="0">
              <a:latin typeface="Times New Roman"/>
              <a:cs typeface="Times New Roman"/>
            </a:endParaRPr>
          </a:p>
        </p:txBody>
      </p:sp>
    </p:spTree>
    <p:extLst>
      <p:ext uri="{BB962C8B-B14F-4D97-AF65-F5344CB8AC3E}">
        <p14:creationId xmlns:p14="http://schemas.microsoft.com/office/powerpoint/2010/main" val="31991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C55F85D7-A862-BF32-3DED-B0FCEFA64C03}"/>
              </a:ext>
            </a:extLst>
          </p:cNvPr>
          <p:cNvGrpSpPr/>
          <p:nvPr/>
        </p:nvGrpSpPr>
        <p:grpSpPr>
          <a:xfrm>
            <a:off x="2977972" y="3026423"/>
            <a:ext cx="6236056" cy="805153"/>
            <a:chOff x="2968829" y="3156851"/>
            <a:chExt cx="6236056" cy="805153"/>
          </a:xfrm>
        </p:grpSpPr>
        <p:pic>
          <p:nvPicPr>
            <p:cNvPr id="3" name="Picture 7">
              <a:extLst>
                <a:ext uri="{FF2B5EF4-FFF2-40B4-BE49-F238E27FC236}">
                  <a16:creationId xmlns:a16="http://schemas.microsoft.com/office/drawing/2014/main" id="{54FB3D57-AB8B-4716-B31D-80C4EA864810}"/>
                </a:ext>
              </a:extLst>
            </p:cNvPr>
            <p:cNvPicPr>
              <a:picLocks noChangeAspect="1"/>
            </p:cNvPicPr>
            <p:nvPr/>
          </p:nvPicPr>
          <p:blipFill>
            <a:blip r:embed="rId2"/>
            <a:stretch>
              <a:fillRect/>
            </a:stretch>
          </p:blipFill>
          <p:spPr>
            <a:xfrm>
              <a:off x="2968829" y="3275565"/>
              <a:ext cx="2210511" cy="567727"/>
            </a:xfrm>
            <a:prstGeom prst="rect">
              <a:avLst/>
            </a:prstGeom>
          </p:spPr>
        </p:pic>
        <p:pic>
          <p:nvPicPr>
            <p:cNvPr id="5" name="Picture 8">
              <a:extLst>
                <a:ext uri="{FF2B5EF4-FFF2-40B4-BE49-F238E27FC236}">
                  <a16:creationId xmlns:a16="http://schemas.microsoft.com/office/drawing/2014/main" id="{5CACD0DC-4D99-DA3D-B8FA-671B449754FF}"/>
                </a:ext>
              </a:extLst>
            </p:cNvPr>
            <p:cNvPicPr>
              <a:picLocks noChangeAspect="1"/>
            </p:cNvPicPr>
            <p:nvPr/>
          </p:nvPicPr>
          <p:blipFill>
            <a:blip r:embed="rId3"/>
            <a:stretch>
              <a:fillRect/>
            </a:stretch>
          </p:blipFill>
          <p:spPr>
            <a:xfrm>
              <a:off x="6994374" y="3156851"/>
              <a:ext cx="2210511" cy="805153"/>
            </a:xfrm>
            <a:prstGeom prst="rect">
              <a:avLst/>
            </a:prstGeom>
          </p:spPr>
        </p:pic>
      </p:grpSp>
      <p:sp>
        <p:nvSpPr>
          <p:cNvPr id="4" name="Title 1">
            <a:extLst>
              <a:ext uri="{FF2B5EF4-FFF2-40B4-BE49-F238E27FC236}">
                <a16:creationId xmlns:a16="http://schemas.microsoft.com/office/drawing/2014/main" id="{DBF5BB01-28A3-F8FF-707F-02A2F123C6EA}"/>
              </a:ext>
            </a:extLst>
          </p:cNvPr>
          <p:cNvSpPr txBox="1">
            <a:spLocks/>
          </p:cNvSpPr>
          <p:nvPr/>
        </p:nvSpPr>
        <p:spPr>
          <a:xfrm>
            <a:off x="706783" y="196071"/>
            <a:ext cx="10789479"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Por que sete dias de monitoramento?</a:t>
            </a:r>
            <a:endParaRPr lang="en-US" sz="3600" dirty="0">
              <a:latin typeface="Times New Roman"/>
              <a:cs typeface="Times New Roman"/>
            </a:endParaRPr>
          </a:p>
        </p:txBody>
      </p:sp>
    </p:spTree>
    <p:extLst>
      <p:ext uri="{BB962C8B-B14F-4D97-AF65-F5344CB8AC3E}">
        <p14:creationId xmlns:p14="http://schemas.microsoft.com/office/powerpoint/2010/main" val="338813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10;&#10;Description automatically generated">
            <a:extLst>
              <a:ext uri="{FF2B5EF4-FFF2-40B4-BE49-F238E27FC236}">
                <a16:creationId xmlns:a16="http://schemas.microsoft.com/office/drawing/2014/main" id="{ED263282-CA1F-5C9B-D978-67D1B2737716}"/>
              </a:ext>
            </a:extLst>
          </p:cNvPr>
          <p:cNvPicPr>
            <a:picLocks noChangeAspect="1"/>
          </p:cNvPicPr>
          <p:nvPr/>
        </p:nvPicPr>
        <p:blipFill>
          <a:blip r:embed="rId2"/>
          <a:stretch>
            <a:fillRect/>
          </a:stretch>
        </p:blipFill>
        <p:spPr>
          <a:xfrm>
            <a:off x="1580631" y="1436132"/>
            <a:ext cx="8591826" cy="4261056"/>
          </a:xfrm>
          <a:prstGeom prst="rect">
            <a:avLst/>
          </a:prstGeom>
        </p:spPr>
      </p:pic>
      <p:sp>
        <p:nvSpPr>
          <p:cNvPr id="5" name="CaixaDeTexto 4">
            <a:extLst>
              <a:ext uri="{FF2B5EF4-FFF2-40B4-BE49-F238E27FC236}">
                <a16:creationId xmlns:a16="http://schemas.microsoft.com/office/drawing/2014/main" id="{FE342A9C-4BCA-5099-60C4-7F51580EB90E}"/>
              </a:ext>
            </a:extLst>
          </p:cNvPr>
          <p:cNvSpPr txBox="1"/>
          <p:nvPr/>
        </p:nvSpPr>
        <p:spPr>
          <a:xfrm>
            <a:off x="4725406" y="4523850"/>
            <a:ext cx="488272" cy="369332"/>
          </a:xfrm>
          <a:prstGeom prst="rect">
            <a:avLst/>
          </a:prstGeom>
          <a:noFill/>
        </p:spPr>
        <p:txBody>
          <a:bodyPr wrap="square" rtlCol="0">
            <a:spAutoFit/>
          </a:bodyPr>
          <a:lstStyle/>
          <a:p>
            <a:r>
              <a:rPr lang="pt-BR" dirty="0"/>
              <a:t>M</a:t>
            </a:r>
            <a:r>
              <a:rPr lang="pt-BR" baseline="-25000" dirty="0"/>
              <a:t>1</a:t>
            </a:r>
          </a:p>
        </p:txBody>
      </p:sp>
      <p:sp>
        <p:nvSpPr>
          <p:cNvPr id="6" name="CaixaDeTexto 5">
            <a:extLst>
              <a:ext uri="{FF2B5EF4-FFF2-40B4-BE49-F238E27FC236}">
                <a16:creationId xmlns:a16="http://schemas.microsoft.com/office/drawing/2014/main" id="{A89A9C21-1F8E-60E8-7075-7543DB3A723E}"/>
              </a:ext>
            </a:extLst>
          </p:cNvPr>
          <p:cNvSpPr txBox="1"/>
          <p:nvPr/>
        </p:nvSpPr>
        <p:spPr>
          <a:xfrm>
            <a:off x="10035732" y="1586821"/>
            <a:ext cx="1427826" cy="369332"/>
          </a:xfrm>
          <a:prstGeom prst="rect">
            <a:avLst/>
          </a:prstGeom>
          <a:noFill/>
        </p:spPr>
        <p:txBody>
          <a:bodyPr wrap="square" rtlCol="0">
            <a:spAutoFit/>
          </a:bodyPr>
          <a:lstStyle/>
          <a:p>
            <a:pPr algn="ctr"/>
            <a:r>
              <a:rPr lang="pt-BR" b="1" dirty="0">
                <a:latin typeface="Times New Roman" panose="02020603050405020304" pitchFamily="18" charset="0"/>
                <a:cs typeface="Times New Roman" panose="02020603050405020304" pitchFamily="18" charset="0"/>
              </a:rPr>
              <a:t>Estimativas</a:t>
            </a:r>
          </a:p>
        </p:txBody>
      </p:sp>
      <p:sp>
        <p:nvSpPr>
          <p:cNvPr id="7" name="CaixaDeTexto 6">
            <a:extLst>
              <a:ext uri="{FF2B5EF4-FFF2-40B4-BE49-F238E27FC236}">
                <a16:creationId xmlns:a16="http://schemas.microsoft.com/office/drawing/2014/main" id="{A12089AD-7384-1452-0BF1-8A8D0A61367B}"/>
              </a:ext>
            </a:extLst>
          </p:cNvPr>
          <p:cNvSpPr txBox="1"/>
          <p:nvPr/>
        </p:nvSpPr>
        <p:spPr>
          <a:xfrm>
            <a:off x="6227212" y="4708516"/>
            <a:ext cx="488272" cy="369332"/>
          </a:xfrm>
          <a:prstGeom prst="rect">
            <a:avLst/>
          </a:prstGeom>
          <a:noFill/>
        </p:spPr>
        <p:txBody>
          <a:bodyPr wrap="square" rtlCol="0">
            <a:spAutoFit/>
          </a:bodyPr>
          <a:lstStyle/>
          <a:p>
            <a:r>
              <a:rPr lang="pt-BR" dirty="0"/>
              <a:t>M</a:t>
            </a:r>
            <a:r>
              <a:rPr lang="pt-BR" baseline="-25000" dirty="0"/>
              <a:t>2</a:t>
            </a:r>
          </a:p>
        </p:txBody>
      </p:sp>
      <p:sp>
        <p:nvSpPr>
          <p:cNvPr id="10" name="CaixaDeTexto 9">
            <a:extLst>
              <a:ext uri="{FF2B5EF4-FFF2-40B4-BE49-F238E27FC236}">
                <a16:creationId xmlns:a16="http://schemas.microsoft.com/office/drawing/2014/main" id="{6D42FBB2-6DEB-3B93-52B7-3B02DE3228B3}"/>
              </a:ext>
            </a:extLst>
          </p:cNvPr>
          <p:cNvSpPr txBox="1"/>
          <p:nvPr/>
        </p:nvSpPr>
        <p:spPr>
          <a:xfrm>
            <a:off x="5170460" y="4741187"/>
            <a:ext cx="488272" cy="369332"/>
          </a:xfrm>
          <a:prstGeom prst="rect">
            <a:avLst/>
          </a:prstGeom>
          <a:noFill/>
        </p:spPr>
        <p:txBody>
          <a:bodyPr wrap="square" rtlCol="0">
            <a:spAutoFit/>
          </a:bodyPr>
          <a:lstStyle/>
          <a:p>
            <a:r>
              <a:rPr lang="pt-BR" dirty="0"/>
              <a:t>M</a:t>
            </a:r>
            <a:r>
              <a:rPr lang="pt-BR" baseline="-25000" dirty="0"/>
              <a:t>n</a:t>
            </a:r>
          </a:p>
        </p:txBody>
      </p:sp>
      <p:sp>
        <p:nvSpPr>
          <p:cNvPr id="15" name="CaixaDeTexto 14">
            <a:extLst>
              <a:ext uri="{FF2B5EF4-FFF2-40B4-BE49-F238E27FC236}">
                <a16:creationId xmlns:a16="http://schemas.microsoft.com/office/drawing/2014/main" id="{90F21B4D-BB4B-BE7D-062B-1ED5FF3B797B}"/>
              </a:ext>
            </a:extLst>
          </p:cNvPr>
          <p:cNvSpPr txBox="1"/>
          <p:nvPr/>
        </p:nvSpPr>
        <p:spPr>
          <a:xfrm>
            <a:off x="10603943" y="2838163"/>
            <a:ext cx="291403" cy="1015663"/>
          </a:xfrm>
          <a:prstGeom prst="rect">
            <a:avLst/>
          </a:prstGeom>
          <a:noFill/>
        </p:spPr>
        <p:txBody>
          <a:bodyPr wrap="square" rtlCol="0">
            <a:spAutoFit/>
          </a:bodyPr>
          <a:lstStyle/>
          <a:p>
            <a:r>
              <a:rPr lang="pt-BR" sz="2000" b="1" dirty="0"/>
              <a:t>.</a:t>
            </a:r>
          </a:p>
          <a:p>
            <a:r>
              <a:rPr lang="pt-BR" sz="2000" b="1" dirty="0"/>
              <a:t>.</a:t>
            </a:r>
          </a:p>
          <a:p>
            <a:r>
              <a:rPr lang="pt-BR" sz="2000" b="1" dirty="0"/>
              <a:t>.</a:t>
            </a:r>
          </a:p>
        </p:txBody>
      </p:sp>
      <p:sp>
        <p:nvSpPr>
          <p:cNvPr id="16" name="TextBox 5">
            <a:extLst>
              <a:ext uri="{FF2B5EF4-FFF2-40B4-BE49-F238E27FC236}">
                <a16:creationId xmlns:a16="http://schemas.microsoft.com/office/drawing/2014/main" id="{6A8D1A3E-4883-261A-AAD2-A9B4A2715223}"/>
              </a:ext>
            </a:extLst>
          </p:cNvPr>
          <p:cNvSpPr txBox="1"/>
          <p:nvPr/>
        </p:nvSpPr>
        <p:spPr>
          <a:xfrm>
            <a:off x="7998488" y="6416261"/>
            <a:ext cx="40830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(Allen; Yen, 1979; De Vet et al., 2017; Warrens, 2015)</a:t>
            </a:r>
            <a:endParaRPr lang="en-US" dirty="0">
              <a:latin typeface="Times New Roman"/>
              <a:cs typeface="Times New Roman"/>
            </a:endParaRPr>
          </a:p>
        </p:txBody>
      </p:sp>
      <p:sp>
        <p:nvSpPr>
          <p:cNvPr id="4" name="Title 1">
            <a:extLst>
              <a:ext uri="{FF2B5EF4-FFF2-40B4-BE49-F238E27FC236}">
                <a16:creationId xmlns:a16="http://schemas.microsoft.com/office/drawing/2014/main" id="{D6D21358-DD9D-89B4-79F3-A33CED6A58ED}"/>
              </a:ext>
            </a:extLst>
          </p:cNvPr>
          <p:cNvSpPr txBox="1">
            <a:spLocks/>
          </p:cNvSpPr>
          <p:nvPr/>
        </p:nvSpPr>
        <p:spPr>
          <a:xfrm>
            <a:off x="506792" y="172466"/>
            <a:ext cx="1117622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As premissas para o uso da equação de SB são respeitadas?</a:t>
            </a:r>
            <a:endParaRPr lang="en-US" sz="3600" dirty="0">
              <a:latin typeface="Times New Roman"/>
              <a:cs typeface="Times New Roman"/>
            </a:endParaRPr>
          </a:p>
        </p:txBody>
      </p:sp>
    </p:spTree>
    <p:extLst>
      <p:ext uri="{BB962C8B-B14F-4D97-AF65-F5344CB8AC3E}">
        <p14:creationId xmlns:p14="http://schemas.microsoft.com/office/powerpoint/2010/main" val="25516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2.08333E-6 -4.07407E-6 L 0.47435 -0.35439 " pathEditMode="relative" rAng="0" ptsTypes="AA">
                                      <p:cBhvr>
                                        <p:cTn id="16" dur="2000" fill="hold"/>
                                        <p:tgtEl>
                                          <p:spTgt spid="5"/>
                                        </p:tgtEl>
                                        <p:attrNameLst>
                                          <p:attrName>ppt_x</p:attrName>
                                          <p:attrName>ppt_y</p:attrName>
                                        </p:attrNameLst>
                                      </p:cBhvr>
                                      <p:rCtr x="23711" y="-1773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8.33333E-7 4.07407E-6 L 0.35117 -0.32014 " pathEditMode="relative" rAng="0" ptsTypes="AA">
                                      <p:cBhvr>
                                        <p:cTn id="25" dur="2000" fill="hold"/>
                                        <p:tgtEl>
                                          <p:spTgt spid="7"/>
                                        </p:tgtEl>
                                        <p:attrNameLst>
                                          <p:attrName>ppt_x</p:attrName>
                                          <p:attrName>ppt_y</p:attrName>
                                        </p:attrNameLst>
                                      </p:cBhvr>
                                      <p:rCtr x="17552" y="-16019"/>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6.25E-7 2.96296E-6 L 0.43854 -0.1125 " pathEditMode="relative" rAng="0" ptsTypes="AA">
                                      <p:cBhvr>
                                        <p:cTn id="39" dur="2000" fill="hold"/>
                                        <p:tgtEl>
                                          <p:spTgt spid="10"/>
                                        </p:tgtEl>
                                        <p:attrNameLst>
                                          <p:attrName>ppt_x</p:attrName>
                                          <p:attrName>ppt_y</p:attrName>
                                        </p:attrNameLst>
                                      </p:cBhvr>
                                      <p:rCtr x="21927" y="-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7" grpId="1"/>
      <p:bldP spid="10" grpId="0"/>
      <p:bldP spid="10" grpId="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836E4FB-0D35-295D-CD69-BCD2E676B809}"/>
              </a:ext>
            </a:extLst>
          </p:cNvPr>
          <p:cNvGraphicFramePr/>
          <p:nvPr>
            <p:extLst>
              <p:ext uri="{D42A27DB-BD31-4B8C-83A1-F6EECF244321}">
                <p14:modId xmlns:p14="http://schemas.microsoft.com/office/powerpoint/2010/main" val="2310155267"/>
              </p:ext>
            </p:extLst>
          </p:nvPr>
        </p:nvGraphicFramePr>
        <p:xfrm>
          <a:off x="896291" y="2011917"/>
          <a:ext cx="10399417" cy="2834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B1719243-35E8-82A5-476D-8429675E3717}"/>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Outras limitações associadas à aplicação da TVR na AF</a:t>
            </a:r>
            <a:endParaRPr lang="en-US" sz="3600" dirty="0">
              <a:latin typeface="Times New Roman"/>
              <a:cs typeface="Times New Roman"/>
            </a:endParaRPr>
          </a:p>
        </p:txBody>
      </p:sp>
      <p:sp>
        <p:nvSpPr>
          <p:cNvPr id="5" name="TextBox 5">
            <a:extLst>
              <a:ext uri="{FF2B5EF4-FFF2-40B4-BE49-F238E27FC236}">
                <a16:creationId xmlns:a16="http://schemas.microsoft.com/office/drawing/2014/main" id="{722F621D-B8CC-7C6E-6E93-2C84CE57C4E2}"/>
              </a:ext>
            </a:extLst>
          </p:cNvPr>
          <p:cNvSpPr txBox="1"/>
          <p:nvPr/>
        </p:nvSpPr>
        <p:spPr>
          <a:xfrm>
            <a:off x="7267575" y="6416261"/>
            <a:ext cx="48139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(Kim; SO, 2014; Anderson; Feldman, 2019; Cleland et al., 2019)</a:t>
            </a:r>
            <a:endParaRPr lang="en-US" dirty="0">
              <a:latin typeface="Times New Roman"/>
              <a:cs typeface="Times New Roman"/>
            </a:endParaRPr>
          </a:p>
        </p:txBody>
      </p:sp>
    </p:spTree>
    <p:extLst>
      <p:ext uri="{BB962C8B-B14F-4D97-AF65-F5344CB8AC3E}">
        <p14:creationId xmlns:p14="http://schemas.microsoft.com/office/powerpoint/2010/main" val="205656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AFDBF3F4-92D2-4927-BAC5-387D726D1435}"/>
                                            </p:graphicEl>
                                          </p:spTgt>
                                        </p:tgtEl>
                                        <p:attrNameLst>
                                          <p:attrName>style.visibility</p:attrName>
                                        </p:attrNameLst>
                                      </p:cBhvr>
                                      <p:to>
                                        <p:strVal val="visible"/>
                                      </p:to>
                                    </p:set>
                                    <p:animEffect transition="in" filter="fade">
                                      <p:cBhvr>
                                        <p:cTn id="7" dur="500"/>
                                        <p:tgtEl>
                                          <p:spTgt spid="2">
                                            <p:graphicEl>
                                              <a:dgm id="{AFDBF3F4-92D2-4927-BAC5-387D726D143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FE7D1890-E022-42FF-BD69-30D45D995211}"/>
                                            </p:graphicEl>
                                          </p:spTgt>
                                        </p:tgtEl>
                                        <p:attrNameLst>
                                          <p:attrName>style.visibility</p:attrName>
                                        </p:attrNameLst>
                                      </p:cBhvr>
                                      <p:to>
                                        <p:strVal val="visible"/>
                                      </p:to>
                                    </p:set>
                                    <p:animEffect transition="in" filter="fade">
                                      <p:cBhvr>
                                        <p:cTn id="12" dur="500"/>
                                        <p:tgtEl>
                                          <p:spTgt spid="2">
                                            <p:graphicEl>
                                              <a:dgm id="{FE7D1890-E022-42FF-BD69-30D45D99521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8278C971-9F7B-4F6B-B9BF-6E5442AF8709}"/>
                                            </p:graphicEl>
                                          </p:spTgt>
                                        </p:tgtEl>
                                        <p:attrNameLst>
                                          <p:attrName>style.visibility</p:attrName>
                                        </p:attrNameLst>
                                      </p:cBhvr>
                                      <p:to>
                                        <p:strVal val="visible"/>
                                      </p:to>
                                    </p:set>
                                    <p:animEffect transition="in" filter="fade">
                                      <p:cBhvr>
                                        <p:cTn id="17" dur="500"/>
                                        <p:tgtEl>
                                          <p:spTgt spid="2">
                                            <p:graphicEl>
                                              <a:dgm id="{8278C971-9F7B-4F6B-B9BF-6E5442AF87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3" descr="Texto&#10;&#10;Descrição gerada automaticamente">
            <a:extLst>
              <a:ext uri="{FF2B5EF4-FFF2-40B4-BE49-F238E27FC236}">
                <a16:creationId xmlns:a16="http://schemas.microsoft.com/office/drawing/2014/main" id="{97FC440B-8660-3345-A54F-917C35ABCCA1}"/>
              </a:ext>
            </a:extLst>
          </p:cNvPr>
          <p:cNvPicPr>
            <a:picLocks noChangeAspect="1"/>
          </p:cNvPicPr>
          <p:nvPr/>
        </p:nvPicPr>
        <p:blipFill>
          <a:blip r:embed="rId2"/>
          <a:stretch>
            <a:fillRect/>
          </a:stretch>
        </p:blipFill>
        <p:spPr>
          <a:xfrm>
            <a:off x="173736" y="2224124"/>
            <a:ext cx="2825496" cy="2890533"/>
          </a:xfrm>
          <a:prstGeom prst="rect">
            <a:avLst/>
          </a:prstGeom>
        </p:spPr>
      </p:pic>
      <p:pic>
        <p:nvPicPr>
          <p:cNvPr id="5" name="Imagem 6" descr="Interface gráfica do usuário, Texto, Aplicativo&#10;&#10;Descrição gerada automaticamente">
            <a:extLst>
              <a:ext uri="{FF2B5EF4-FFF2-40B4-BE49-F238E27FC236}">
                <a16:creationId xmlns:a16="http://schemas.microsoft.com/office/drawing/2014/main" id="{84C3C274-982D-2275-6E06-570BC1806D04}"/>
              </a:ext>
            </a:extLst>
          </p:cNvPr>
          <p:cNvPicPr>
            <a:picLocks noChangeAspect="1"/>
          </p:cNvPicPr>
          <p:nvPr/>
        </p:nvPicPr>
        <p:blipFill>
          <a:blip r:embed="rId3"/>
          <a:stretch>
            <a:fillRect/>
          </a:stretch>
        </p:blipFill>
        <p:spPr>
          <a:xfrm>
            <a:off x="3163824" y="2461491"/>
            <a:ext cx="2825496" cy="2415799"/>
          </a:xfrm>
          <a:prstGeom prst="rect">
            <a:avLst/>
          </a:prstGeom>
        </p:spPr>
      </p:pic>
      <p:pic>
        <p:nvPicPr>
          <p:cNvPr id="6" name="Imagem 4" descr="Interface gráfica do usuário, Texto, Aplicativo, Email&#10;&#10;Descrição gerada automaticamente">
            <a:extLst>
              <a:ext uri="{FF2B5EF4-FFF2-40B4-BE49-F238E27FC236}">
                <a16:creationId xmlns:a16="http://schemas.microsoft.com/office/drawing/2014/main" id="{AFA0E463-DE17-2C70-3A0B-569008F1E8C1}"/>
              </a:ext>
            </a:extLst>
          </p:cNvPr>
          <p:cNvPicPr>
            <a:picLocks noChangeAspect="1"/>
          </p:cNvPicPr>
          <p:nvPr/>
        </p:nvPicPr>
        <p:blipFill>
          <a:blip r:embed="rId4"/>
          <a:stretch>
            <a:fillRect/>
          </a:stretch>
        </p:blipFill>
        <p:spPr>
          <a:xfrm>
            <a:off x="6153912" y="2486214"/>
            <a:ext cx="2825496" cy="2366352"/>
          </a:xfrm>
          <a:prstGeom prst="rect">
            <a:avLst/>
          </a:prstGeom>
        </p:spPr>
      </p:pic>
      <p:pic>
        <p:nvPicPr>
          <p:cNvPr id="7" name="Imagem 5" descr="Texto, Carta&#10;&#10;Descrição gerada automaticamente">
            <a:extLst>
              <a:ext uri="{FF2B5EF4-FFF2-40B4-BE49-F238E27FC236}">
                <a16:creationId xmlns:a16="http://schemas.microsoft.com/office/drawing/2014/main" id="{DEA3F2DA-7A5F-30C2-84BB-C18916C0DB7E}"/>
              </a:ext>
            </a:extLst>
          </p:cNvPr>
          <p:cNvPicPr>
            <a:picLocks noChangeAspect="1"/>
          </p:cNvPicPr>
          <p:nvPr/>
        </p:nvPicPr>
        <p:blipFill>
          <a:blip r:embed="rId5"/>
          <a:stretch>
            <a:fillRect/>
          </a:stretch>
        </p:blipFill>
        <p:spPr>
          <a:xfrm>
            <a:off x="9134856" y="2486213"/>
            <a:ext cx="2825496" cy="2366352"/>
          </a:xfrm>
          <a:prstGeom prst="rect">
            <a:avLst/>
          </a:prstGeom>
        </p:spPr>
      </p:pic>
      <p:sp>
        <p:nvSpPr>
          <p:cNvPr id="4" name="Title 1">
            <a:extLst>
              <a:ext uri="{FF2B5EF4-FFF2-40B4-BE49-F238E27FC236}">
                <a16:creationId xmlns:a16="http://schemas.microsoft.com/office/drawing/2014/main" id="{AA68EA7F-1679-CD7D-EB33-E156ADADF1F8}"/>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Efeito da sazonalidade sobre estimativas de atividade física</a:t>
            </a:r>
            <a:endParaRPr lang="en-US" sz="3600" dirty="0">
              <a:latin typeface="Times New Roman"/>
              <a:cs typeface="Times New Roman"/>
            </a:endParaRPr>
          </a:p>
        </p:txBody>
      </p:sp>
    </p:spTree>
    <p:extLst>
      <p:ext uri="{BB962C8B-B14F-4D97-AF65-F5344CB8AC3E}">
        <p14:creationId xmlns:p14="http://schemas.microsoft.com/office/powerpoint/2010/main" val="327315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4">
            <a:extLst>
              <a:ext uri="{FF2B5EF4-FFF2-40B4-BE49-F238E27FC236}">
                <a16:creationId xmlns:a16="http://schemas.microsoft.com/office/drawing/2014/main" id="{9EBB0B0B-F7B3-D5CE-87D3-EF0237369B69}"/>
              </a:ext>
            </a:extLst>
          </p:cNvPr>
          <p:cNvPicPr>
            <a:picLocks noChangeAspect="1"/>
          </p:cNvPicPr>
          <p:nvPr/>
        </p:nvPicPr>
        <p:blipFill>
          <a:blip r:embed="rId2"/>
          <a:stretch>
            <a:fillRect/>
          </a:stretch>
        </p:blipFill>
        <p:spPr>
          <a:xfrm>
            <a:off x="528538" y="2050449"/>
            <a:ext cx="3630641" cy="3022508"/>
          </a:xfrm>
          <a:prstGeom prst="rect">
            <a:avLst/>
          </a:prstGeom>
        </p:spPr>
      </p:pic>
      <p:pic>
        <p:nvPicPr>
          <p:cNvPr id="8" name="Imagem 3" descr="Texto&#10;&#10;Descrição gerada automaticamente">
            <a:extLst>
              <a:ext uri="{FF2B5EF4-FFF2-40B4-BE49-F238E27FC236}">
                <a16:creationId xmlns:a16="http://schemas.microsoft.com/office/drawing/2014/main" id="{86731AAD-0731-A047-D908-1AA79D8058DE}"/>
              </a:ext>
            </a:extLst>
          </p:cNvPr>
          <p:cNvPicPr>
            <a:picLocks noChangeAspect="1"/>
          </p:cNvPicPr>
          <p:nvPr/>
        </p:nvPicPr>
        <p:blipFill>
          <a:blip r:embed="rId3"/>
          <a:stretch>
            <a:fillRect/>
          </a:stretch>
        </p:blipFill>
        <p:spPr>
          <a:xfrm>
            <a:off x="4640075" y="1925360"/>
            <a:ext cx="3149961" cy="3272687"/>
          </a:xfrm>
          <a:prstGeom prst="rect">
            <a:avLst/>
          </a:prstGeom>
        </p:spPr>
      </p:pic>
      <p:pic>
        <p:nvPicPr>
          <p:cNvPr id="9" name="Picture 6">
            <a:extLst>
              <a:ext uri="{FF2B5EF4-FFF2-40B4-BE49-F238E27FC236}">
                <a16:creationId xmlns:a16="http://schemas.microsoft.com/office/drawing/2014/main" id="{9B764C43-B681-26B1-0045-CEDE2F3474CD}"/>
              </a:ext>
            </a:extLst>
          </p:cNvPr>
          <p:cNvPicPr>
            <a:picLocks noChangeAspect="1"/>
          </p:cNvPicPr>
          <p:nvPr/>
        </p:nvPicPr>
        <p:blipFill>
          <a:blip r:embed="rId4"/>
          <a:stretch>
            <a:fillRect/>
          </a:stretch>
        </p:blipFill>
        <p:spPr>
          <a:xfrm>
            <a:off x="7790036" y="2050449"/>
            <a:ext cx="3405287" cy="3024000"/>
          </a:xfrm>
          <a:prstGeom prst="rect">
            <a:avLst/>
          </a:prstGeom>
        </p:spPr>
      </p:pic>
      <p:pic>
        <p:nvPicPr>
          <p:cNvPr id="10" name="Picture 8">
            <a:extLst>
              <a:ext uri="{FF2B5EF4-FFF2-40B4-BE49-F238E27FC236}">
                <a16:creationId xmlns:a16="http://schemas.microsoft.com/office/drawing/2014/main" id="{82F948A1-16E2-98A8-2B02-57C42F412C32}"/>
              </a:ext>
            </a:extLst>
          </p:cNvPr>
          <p:cNvPicPr>
            <a:picLocks noChangeAspect="1"/>
          </p:cNvPicPr>
          <p:nvPr/>
        </p:nvPicPr>
        <p:blipFill>
          <a:blip r:embed="rId5"/>
          <a:stretch>
            <a:fillRect/>
          </a:stretch>
        </p:blipFill>
        <p:spPr>
          <a:xfrm>
            <a:off x="2343858" y="2048957"/>
            <a:ext cx="3447093" cy="3024000"/>
          </a:xfrm>
          <a:prstGeom prst="rect">
            <a:avLst/>
          </a:prstGeom>
        </p:spPr>
      </p:pic>
      <p:pic>
        <p:nvPicPr>
          <p:cNvPr id="11" name="Picture 11">
            <a:extLst>
              <a:ext uri="{FF2B5EF4-FFF2-40B4-BE49-F238E27FC236}">
                <a16:creationId xmlns:a16="http://schemas.microsoft.com/office/drawing/2014/main" id="{CD76F3ED-59C5-DF74-EEF8-49029F1CFE68}"/>
              </a:ext>
            </a:extLst>
          </p:cNvPr>
          <p:cNvPicPr>
            <a:picLocks noChangeAspect="1"/>
          </p:cNvPicPr>
          <p:nvPr/>
        </p:nvPicPr>
        <p:blipFill>
          <a:blip r:embed="rId6"/>
          <a:stretch>
            <a:fillRect/>
          </a:stretch>
        </p:blipFill>
        <p:spPr>
          <a:xfrm>
            <a:off x="6705657" y="2048957"/>
            <a:ext cx="3415918" cy="3024000"/>
          </a:xfrm>
          <a:prstGeom prst="rect">
            <a:avLst/>
          </a:prstGeom>
        </p:spPr>
      </p:pic>
      <p:sp>
        <p:nvSpPr>
          <p:cNvPr id="6" name="Title 1">
            <a:extLst>
              <a:ext uri="{FF2B5EF4-FFF2-40B4-BE49-F238E27FC236}">
                <a16:creationId xmlns:a16="http://schemas.microsoft.com/office/drawing/2014/main" id="{961D8FA6-DAA5-C32F-F015-91D434CB1A46}"/>
              </a:ext>
            </a:extLst>
          </p:cNvPr>
          <p:cNvSpPr txBox="1">
            <a:spLocks/>
          </p:cNvSpPr>
          <p:nvPr/>
        </p:nvSpPr>
        <p:spPr>
          <a:xfrm>
            <a:off x="64008" y="172466"/>
            <a:ext cx="12127992"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Estudos com intervenção sobre as estimativas de atividade física</a:t>
            </a:r>
            <a:endParaRPr lang="en-US" sz="3600" dirty="0">
              <a:latin typeface="Times New Roman"/>
              <a:cs typeface="Times New Roman"/>
            </a:endParaRPr>
          </a:p>
        </p:txBody>
      </p:sp>
    </p:spTree>
    <p:extLst>
      <p:ext uri="{BB962C8B-B14F-4D97-AF65-F5344CB8AC3E}">
        <p14:creationId xmlns:p14="http://schemas.microsoft.com/office/powerpoint/2010/main" val="15473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B252E79-857A-C7C9-856F-E698DB3E4AEE}"/>
              </a:ext>
            </a:extLst>
          </p:cNvPr>
          <p:cNvGraphicFramePr/>
          <p:nvPr>
            <p:extLst>
              <p:ext uri="{D42A27DB-BD31-4B8C-83A1-F6EECF244321}">
                <p14:modId xmlns:p14="http://schemas.microsoft.com/office/powerpoint/2010/main" val="448517178"/>
              </p:ext>
            </p:extLst>
          </p:nvPr>
        </p:nvGraphicFramePr>
        <p:xfrm>
          <a:off x="575511" y="1263988"/>
          <a:ext cx="11040978" cy="510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48B3785-BB08-F5D4-D6E7-22FCE21CE71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Perguntas do estudo</a:t>
            </a:r>
            <a:endParaRPr lang="en-US" sz="3600" dirty="0">
              <a:latin typeface="Times New Roman"/>
              <a:cs typeface="Times New Roman"/>
            </a:endParaRPr>
          </a:p>
        </p:txBody>
      </p:sp>
    </p:spTree>
    <p:extLst>
      <p:ext uri="{BB962C8B-B14F-4D97-AF65-F5344CB8AC3E}">
        <p14:creationId xmlns:p14="http://schemas.microsoft.com/office/powerpoint/2010/main" val="165601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9D418D03-763F-44E2-963C-FC851151E66B}"/>
                                            </p:graphicEl>
                                          </p:spTgt>
                                        </p:tgtEl>
                                        <p:attrNameLst>
                                          <p:attrName>style.visibility</p:attrName>
                                        </p:attrNameLst>
                                      </p:cBhvr>
                                      <p:to>
                                        <p:strVal val="visible"/>
                                      </p:to>
                                    </p:set>
                                    <p:animEffect transition="in" filter="fade">
                                      <p:cBhvr>
                                        <p:cTn id="7" dur="500"/>
                                        <p:tgtEl>
                                          <p:spTgt spid="2">
                                            <p:graphicEl>
                                              <a:dgm id="{9D418D03-763F-44E2-963C-FC851151E66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19466E9F-3C9C-4483-8071-D48B342FBBC8}"/>
                                            </p:graphicEl>
                                          </p:spTgt>
                                        </p:tgtEl>
                                        <p:attrNameLst>
                                          <p:attrName>style.visibility</p:attrName>
                                        </p:attrNameLst>
                                      </p:cBhvr>
                                      <p:to>
                                        <p:strVal val="visible"/>
                                      </p:to>
                                    </p:set>
                                    <p:animEffect transition="in" filter="fade">
                                      <p:cBhvr>
                                        <p:cTn id="12" dur="500"/>
                                        <p:tgtEl>
                                          <p:spTgt spid="2">
                                            <p:graphicEl>
                                              <a:dgm id="{19466E9F-3C9C-4483-8071-D48B342FBBC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4185190B-9B2D-42FB-8549-2169986928D4}"/>
                                            </p:graphicEl>
                                          </p:spTgt>
                                        </p:tgtEl>
                                        <p:attrNameLst>
                                          <p:attrName>style.visibility</p:attrName>
                                        </p:attrNameLst>
                                      </p:cBhvr>
                                      <p:to>
                                        <p:strVal val="visible"/>
                                      </p:to>
                                    </p:set>
                                    <p:animEffect transition="in" filter="fade">
                                      <p:cBhvr>
                                        <p:cTn id="17" dur="500"/>
                                        <p:tgtEl>
                                          <p:spTgt spid="2">
                                            <p:graphicEl>
                                              <a:dgm id="{4185190B-9B2D-42FB-8549-2169986928D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7A3CD8BA-7EDB-47F9-881C-E7D0E981B484}"/>
                                            </p:graphicEl>
                                          </p:spTgt>
                                        </p:tgtEl>
                                        <p:attrNameLst>
                                          <p:attrName>style.visibility</p:attrName>
                                        </p:attrNameLst>
                                      </p:cBhvr>
                                      <p:to>
                                        <p:strVal val="visible"/>
                                      </p:to>
                                    </p:set>
                                    <p:animEffect transition="in" filter="fade">
                                      <p:cBhvr>
                                        <p:cTn id="22" dur="500"/>
                                        <p:tgtEl>
                                          <p:spTgt spid="2">
                                            <p:graphicEl>
                                              <a:dgm id="{7A3CD8BA-7EDB-47F9-881C-E7D0E981B4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7 benefícios da atividade física no combate ao estresse - José Roberto  Marques - Presidente do IBC Coaching">
            <a:extLst>
              <a:ext uri="{FF2B5EF4-FFF2-40B4-BE49-F238E27FC236}">
                <a16:creationId xmlns:a16="http://schemas.microsoft.com/office/drawing/2014/main" id="{AC30B80B-09C8-32C2-2898-5A4382EB7BFD}"/>
              </a:ext>
            </a:extLst>
          </p:cNvPr>
          <p:cNvPicPr>
            <a:picLocks noChangeAspect="1"/>
          </p:cNvPicPr>
          <p:nvPr/>
        </p:nvPicPr>
        <p:blipFill>
          <a:blip r:embed="rId2"/>
          <a:stretch>
            <a:fillRect/>
          </a:stretch>
        </p:blipFill>
        <p:spPr>
          <a:xfrm>
            <a:off x="643467" y="866309"/>
            <a:ext cx="10905066" cy="5125381"/>
          </a:xfrm>
          <a:prstGeom prst="rect">
            <a:avLst/>
          </a:prstGeom>
        </p:spPr>
      </p:pic>
    </p:spTree>
    <p:extLst>
      <p:ext uri="{BB962C8B-B14F-4D97-AF65-F5344CB8AC3E}">
        <p14:creationId xmlns:p14="http://schemas.microsoft.com/office/powerpoint/2010/main" val="224637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1634532" y="2989552"/>
            <a:ext cx="8922936" cy="878895"/>
          </a:xfrm>
          <a:prstGeom prst="rect">
            <a:avLst/>
          </a:prstGeom>
          <a:noFill/>
        </p:spPr>
        <p:txBody>
          <a:bodyPr wrap="square" rtlCol="0">
            <a:spAutoFit/>
          </a:bodyPr>
          <a:lstStyle/>
          <a:p>
            <a:pPr indent="449580" algn="ctr">
              <a:lnSpc>
                <a:spcPct val="150000"/>
              </a:lnSpc>
              <a:spcAft>
                <a:spcPts val="800"/>
              </a:spcAft>
            </a:pPr>
            <a:r>
              <a:rPr lang="pt-BR" dirty="0">
                <a:latin typeface="Times New Roman" panose="02020603050405020304" pitchFamily="18" charset="0"/>
                <a:ea typeface="Calibri" panose="020F0502020204030204" pitchFamily="34" charset="0"/>
                <a:cs typeface="Times New Roman" panose="02020603050405020304" pitchFamily="18" charset="0"/>
              </a:rPr>
              <a:t>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nalisar a confiabilidade teste-reteste de estimativas de minutos de atividade física semanal em diferentes intensidades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em adultos.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E9282BCC-AFD7-8C39-C7C2-96868E99D110}"/>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Objetivo geral</a:t>
            </a:r>
            <a:endParaRPr lang="en-US" sz="3600" dirty="0">
              <a:latin typeface="Times New Roman"/>
              <a:cs typeface="Times New Roman"/>
            </a:endParaRPr>
          </a:p>
        </p:txBody>
      </p:sp>
    </p:spTree>
    <p:extLst>
      <p:ext uri="{BB962C8B-B14F-4D97-AF65-F5344CB8AC3E}">
        <p14:creationId xmlns:p14="http://schemas.microsoft.com/office/powerpoint/2010/main" val="279912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A387E1D6-FAC3-C495-2B05-86D6E4E0AC94}"/>
              </a:ext>
            </a:extLst>
          </p:cNvPr>
          <p:cNvGraphicFramePr/>
          <p:nvPr>
            <p:extLst>
              <p:ext uri="{D42A27DB-BD31-4B8C-83A1-F6EECF244321}">
                <p14:modId xmlns:p14="http://schemas.microsoft.com/office/powerpoint/2010/main" val="998918932"/>
              </p:ext>
            </p:extLst>
          </p:nvPr>
        </p:nvGraphicFramePr>
        <p:xfrm>
          <a:off x="1025853" y="1332018"/>
          <a:ext cx="10140294" cy="4739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1601945A-4194-C497-AF08-597A1D7366C4}"/>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Objetivos específicos</a:t>
            </a:r>
            <a:endParaRPr lang="en-US" sz="3600" dirty="0">
              <a:latin typeface="Times New Roman"/>
              <a:cs typeface="Times New Roman"/>
            </a:endParaRPr>
          </a:p>
        </p:txBody>
      </p:sp>
    </p:spTree>
    <p:extLst>
      <p:ext uri="{BB962C8B-B14F-4D97-AF65-F5344CB8AC3E}">
        <p14:creationId xmlns:p14="http://schemas.microsoft.com/office/powerpoint/2010/main" val="313337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CCA20755-D73A-4F69-85CC-2E0CADB5210E}"/>
                                            </p:graphicEl>
                                          </p:spTgt>
                                        </p:tgtEl>
                                        <p:attrNameLst>
                                          <p:attrName>style.visibility</p:attrName>
                                        </p:attrNameLst>
                                      </p:cBhvr>
                                      <p:to>
                                        <p:strVal val="visible"/>
                                      </p:to>
                                    </p:set>
                                    <p:animEffect transition="in" filter="fade">
                                      <p:cBhvr>
                                        <p:cTn id="7" dur="500"/>
                                        <p:tgtEl>
                                          <p:spTgt spid="2">
                                            <p:graphicEl>
                                              <a:dgm id="{CCA20755-D73A-4F69-85CC-2E0CADB5210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5203411-85DA-4DFD-AD03-767CD1120004}"/>
                                            </p:graphicEl>
                                          </p:spTgt>
                                        </p:tgtEl>
                                        <p:attrNameLst>
                                          <p:attrName>style.visibility</p:attrName>
                                        </p:attrNameLst>
                                      </p:cBhvr>
                                      <p:to>
                                        <p:strVal val="visible"/>
                                      </p:to>
                                    </p:set>
                                    <p:animEffect transition="in" filter="fade">
                                      <p:cBhvr>
                                        <p:cTn id="12" dur="500"/>
                                        <p:tgtEl>
                                          <p:spTgt spid="2">
                                            <p:graphicEl>
                                              <a:dgm id="{95203411-85DA-4DFD-AD03-767CD112000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CA6FE8CD-3040-44D5-A8DD-842C8841669D}"/>
                                            </p:graphicEl>
                                          </p:spTgt>
                                        </p:tgtEl>
                                        <p:attrNameLst>
                                          <p:attrName>style.visibility</p:attrName>
                                        </p:attrNameLst>
                                      </p:cBhvr>
                                      <p:to>
                                        <p:strVal val="visible"/>
                                      </p:to>
                                    </p:set>
                                    <p:animEffect transition="in" filter="fade">
                                      <p:cBhvr>
                                        <p:cTn id="17" dur="500"/>
                                        <p:tgtEl>
                                          <p:spTgt spid="2">
                                            <p:graphicEl>
                                              <a:dgm id="{CA6FE8CD-3040-44D5-A8DD-842C8841669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8350A2C-31AD-84EF-AAD1-185D11963BE4}"/>
              </a:ext>
            </a:extLst>
          </p:cNvPr>
          <p:cNvGraphicFramePr/>
          <p:nvPr>
            <p:extLst>
              <p:ext uri="{D42A27DB-BD31-4B8C-83A1-F6EECF244321}">
                <p14:modId xmlns:p14="http://schemas.microsoft.com/office/powerpoint/2010/main" val="770870464"/>
              </p:ext>
            </p:extLst>
          </p:nvPr>
        </p:nvGraphicFramePr>
        <p:xfrm>
          <a:off x="433753" y="1055757"/>
          <a:ext cx="11324493" cy="5547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B60CB2A4-1A47-D654-CB5F-E9119FDD571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Hipóteses</a:t>
            </a:r>
            <a:endParaRPr lang="en-US" sz="3600" dirty="0">
              <a:latin typeface="Times New Roman"/>
              <a:cs typeface="Times New Roman"/>
            </a:endParaRPr>
          </a:p>
        </p:txBody>
      </p:sp>
    </p:spTree>
    <p:extLst>
      <p:ext uri="{BB962C8B-B14F-4D97-AF65-F5344CB8AC3E}">
        <p14:creationId xmlns:p14="http://schemas.microsoft.com/office/powerpoint/2010/main" val="36166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E115528-753D-4060-8CF8-296B3A2F3802}"/>
                                            </p:graphicEl>
                                          </p:spTgt>
                                        </p:tgtEl>
                                        <p:attrNameLst>
                                          <p:attrName>style.visibility</p:attrName>
                                        </p:attrNameLst>
                                      </p:cBhvr>
                                      <p:to>
                                        <p:strVal val="visible"/>
                                      </p:to>
                                    </p:set>
                                    <p:animEffect transition="in" filter="fade">
                                      <p:cBhvr>
                                        <p:cTn id="7" dur="500"/>
                                        <p:tgtEl>
                                          <p:spTgt spid="2">
                                            <p:graphicEl>
                                              <a:dgm id="{EE115528-753D-4060-8CF8-296B3A2F380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A7C83DE2-DFD6-4CCF-BD06-47C788FF6A8A}"/>
                                            </p:graphicEl>
                                          </p:spTgt>
                                        </p:tgtEl>
                                        <p:attrNameLst>
                                          <p:attrName>style.visibility</p:attrName>
                                        </p:attrNameLst>
                                      </p:cBhvr>
                                      <p:to>
                                        <p:strVal val="visible"/>
                                      </p:to>
                                    </p:set>
                                    <p:animEffect transition="in" filter="fade">
                                      <p:cBhvr>
                                        <p:cTn id="10" dur="500"/>
                                        <p:tgtEl>
                                          <p:spTgt spid="2">
                                            <p:graphicEl>
                                              <a:dgm id="{A7C83DE2-DFD6-4CCF-BD06-47C788FF6A8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5BD53121-C4C6-424F-BE96-619FCBD6A051}"/>
                                            </p:graphicEl>
                                          </p:spTgt>
                                        </p:tgtEl>
                                        <p:attrNameLst>
                                          <p:attrName>style.visibility</p:attrName>
                                        </p:attrNameLst>
                                      </p:cBhvr>
                                      <p:to>
                                        <p:strVal val="visible"/>
                                      </p:to>
                                    </p:set>
                                    <p:animEffect transition="in" filter="fade">
                                      <p:cBhvr>
                                        <p:cTn id="15" dur="500"/>
                                        <p:tgtEl>
                                          <p:spTgt spid="2">
                                            <p:graphicEl>
                                              <a:dgm id="{5BD53121-C4C6-424F-BE96-619FCBD6A05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B409659D-C75D-4FC1-8975-8748FEF9D905}"/>
                                            </p:graphicEl>
                                          </p:spTgt>
                                        </p:tgtEl>
                                        <p:attrNameLst>
                                          <p:attrName>style.visibility</p:attrName>
                                        </p:attrNameLst>
                                      </p:cBhvr>
                                      <p:to>
                                        <p:strVal val="visible"/>
                                      </p:to>
                                    </p:set>
                                    <p:animEffect transition="in" filter="fade">
                                      <p:cBhvr>
                                        <p:cTn id="18" dur="500"/>
                                        <p:tgtEl>
                                          <p:spTgt spid="2">
                                            <p:graphicEl>
                                              <a:dgm id="{B409659D-C75D-4FC1-8975-8748FEF9D90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3F876188-02F6-4061-87EA-B92A8F9BD683}"/>
                                            </p:graphicEl>
                                          </p:spTgt>
                                        </p:tgtEl>
                                        <p:attrNameLst>
                                          <p:attrName>style.visibility</p:attrName>
                                        </p:attrNameLst>
                                      </p:cBhvr>
                                      <p:to>
                                        <p:strVal val="visible"/>
                                      </p:to>
                                    </p:set>
                                    <p:animEffect transition="in" filter="fade">
                                      <p:cBhvr>
                                        <p:cTn id="23" dur="500"/>
                                        <p:tgtEl>
                                          <p:spTgt spid="2">
                                            <p:graphicEl>
                                              <a:dgm id="{3F876188-02F6-4061-87EA-B92A8F9BD683}"/>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BFF44C01-853B-45D1-A96F-3FC7B9C88A81}"/>
                                            </p:graphicEl>
                                          </p:spTgt>
                                        </p:tgtEl>
                                        <p:attrNameLst>
                                          <p:attrName>style.visibility</p:attrName>
                                        </p:attrNameLst>
                                      </p:cBhvr>
                                      <p:to>
                                        <p:strVal val="visible"/>
                                      </p:to>
                                    </p:set>
                                    <p:animEffect transition="in" filter="fade">
                                      <p:cBhvr>
                                        <p:cTn id="26" dur="500"/>
                                        <p:tgtEl>
                                          <p:spTgt spid="2">
                                            <p:graphicEl>
                                              <a:dgm id="{BFF44C01-853B-45D1-A96F-3FC7B9C88A81}"/>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ADA250A5-E310-4123-BB85-47840DDD5235}"/>
                                            </p:graphicEl>
                                          </p:spTgt>
                                        </p:tgtEl>
                                        <p:attrNameLst>
                                          <p:attrName>style.visibility</p:attrName>
                                        </p:attrNameLst>
                                      </p:cBhvr>
                                      <p:to>
                                        <p:strVal val="visible"/>
                                      </p:to>
                                    </p:set>
                                    <p:animEffect transition="in" filter="fade">
                                      <p:cBhvr>
                                        <p:cTn id="31" dur="500"/>
                                        <p:tgtEl>
                                          <p:spTgt spid="2">
                                            <p:graphicEl>
                                              <a:dgm id="{ADA250A5-E310-4123-BB85-47840DDD523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140CE063-2DB0-40B2-83AE-720B71334E94}"/>
                                            </p:graphicEl>
                                          </p:spTgt>
                                        </p:tgtEl>
                                        <p:attrNameLst>
                                          <p:attrName>style.visibility</p:attrName>
                                        </p:attrNameLst>
                                      </p:cBhvr>
                                      <p:to>
                                        <p:strVal val="visible"/>
                                      </p:to>
                                    </p:set>
                                    <p:animEffect transition="in" filter="fade">
                                      <p:cBhvr>
                                        <p:cTn id="34" dur="500"/>
                                        <p:tgtEl>
                                          <p:spTgt spid="2">
                                            <p:graphicEl>
                                              <a:dgm id="{140CE063-2DB0-40B2-83AE-720B71334E9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A06F191C-8605-42DA-B4DB-EC46FF3C1464}"/>
                                            </p:graphicEl>
                                          </p:spTgt>
                                        </p:tgtEl>
                                        <p:attrNameLst>
                                          <p:attrName>style.visibility</p:attrName>
                                        </p:attrNameLst>
                                      </p:cBhvr>
                                      <p:to>
                                        <p:strVal val="visible"/>
                                      </p:to>
                                    </p:set>
                                    <p:animEffect transition="in" filter="fade">
                                      <p:cBhvr>
                                        <p:cTn id="39" dur="500"/>
                                        <p:tgtEl>
                                          <p:spTgt spid="2">
                                            <p:graphicEl>
                                              <a:dgm id="{A06F191C-8605-42DA-B4DB-EC46FF3C146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A9977021-729C-47DC-89AF-4F87E6D9F45E}"/>
                                            </p:graphicEl>
                                          </p:spTgt>
                                        </p:tgtEl>
                                        <p:attrNameLst>
                                          <p:attrName>style.visibility</p:attrName>
                                        </p:attrNameLst>
                                      </p:cBhvr>
                                      <p:to>
                                        <p:strVal val="visible"/>
                                      </p:to>
                                    </p:set>
                                    <p:animEffect transition="in" filter="fade">
                                      <p:cBhvr>
                                        <p:cTn id="42" dur="500"/>
                                        <p:tgtEl>
                                          <p:spTgt spid="2">
                                            <p:graphicEl>
                                              <a:dgm id="{A9977021-729C-47DC-89AF-4F87E6D9F45E}"/>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A4DA66AC-0C67-412F-B35A-4B9724446550}"/>
                                            </p:graphicEl>
                                          </p:spTgt>
                                        </p:tgtEl>
                                        <p:attrNameLst>
                                          <p:attrName>style.visibility</p:attrName>
                                        </p:attrNameLst>
                                      </p:cBhvr>
                                      <p:to>
                                        <p:strVal val="visible"/>
                                      </p:to>
                                    </p:set>
                                    <p:animEffect transition="in" filter="fade">
                                      <p:cBhvr>
                                        <p:cTn id="47" dur="500"/>
                                        <p:tgtEl>
                                          <p:spTgt spid="2">
                                            <p:graphicEl>
                                              <a:dgm id="{A4DA66AC-0C67-412F-B35A-4B9724446550}"/>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183A9C7A-B9EC-4DAE-B676-07FB007B898E}"/>
                                            </p:graphicEl>
                                          </p:spTgt>
                                        </p:tgtEl>
                                        <p:attrNameLst>
                                          <p:attrName>style.visibility</p:attrName>
                                        </p:attrNameLst>
                                      </p:cBhvr>
                                      <p:to>
                                        <p:strVal val="visible"/>
                                      </p:to>
                                    </p:set>
                                    <p:animEffect transition="in" filter="fade">
                                      <p:cBhvr>
                                        <p:cTn id="50" dur="500"/>
                                        <p:tgtEl>
                                          <p:spTgt spid="2">
                                            <p:graphicEl>
                                              <a:dgm id="{183A9C7A-B9EC-4DAE-B676-07FB007B898E}"/>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graphicEl>
                                              <a:dgm id="{D6AA663F-ED97-4636-8381-7F21226ABB2C}"/>
                                            </p:graphicEl>
                                          </p:spTgt>
                                        </p:tgtEl>
                                        <p:attrNameLst>
                                          <p:attrName>style.visibility</p:attrName>
                                        </p:attrNameLst>
                                      </p:cBhvr>
                                      <p:to>
                                        <p:strVal val="visible"/>
                                      </p:to>
                                    </p:set>
                                    <p:animEffect transition="in" filter="fade">
                                      <p:cBhvr>
                                        <p:cTn id="55" dur="500"/>
                                        <p:tgtEl>
                                          <p:spTgt spid="2">
                                            <p:graphicEl>
                                              <a:dgm id="{D6AA663F-ED97-4636-8381-7F21226ABB2C}"/>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graphicEl>
                                              <a:dgm id="{03CA7C23-3CAD-425B-8742-A6B0232D3CD3}"/>
                                            </p:graphicEl>
                                          </p:spTgt>
                                        </p:tgtEl>
                                        <p:attrNameLst>
                                          <p:attrName>style.visibility</p:attrName>
                                        </p:attrNameLst>
                                      </p:cBhvr>
                                      <p:to>
                                        <p:strVal val="visible"/>
                                      </p:to>
                                    </p:set>
                                    <p:animEffect transition="in" filter="fade">
                                      <p:cBhvr>
                                        <p:cTn id="58" dur="500"/>
                                        <p:tgtEl>
                                          <p:spTgt spid="2">
                                            <p:graphicEl>
                                              <a:dgm id="{03CA7C23-3CAD-425B-8742-A6B0232D3CD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graphicEl>
                                              <a:dgm id="{EBE71113-3786-4E78-A19E-33A80B936171}"/>
                                            </p:graphicEl>
                                          </p:spTgt>
                                        </p:tgtEl>
                                        <p:attrNameLst>
                                          <p:attrName>style.visibility</p:attrName>
                                        </p:attrNameLst>
                                      </p:cBhvr>
                                      <p:to>
                                        <p:strVal val="visible"/>
                                      </p:to>
                                    </p:set>
                                    <p:animEffect transition="in" filter="fade">
                                      <p:cBhvr>
                                        <p:cTn id="63" dur="500"/>
                                        <p:tgtEl>
                                          <p:spTgt spid="2">
                                            <p:graphicEl>
                                              <a:dgm id="{EBE71113-3786-4E78-A19E-33A80B936171}"/>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
                                            <p:graphicEl>
                                              <a:dgm id="{18F4CA80-E775-478F-BE2C-465C04AA34D9}"/>
                                            </p:graphicEl>
                                          </p:spTgt>
                                        </p:tgtEl>
                                        <p:attrNameLst>
                                          <p:attrName>style.visibility</p:attrName>
                                        </p:attrNameLst>
                                      </p:cBhvr>
                                      <p:to>
                                        <p:strVal val="visible"/>
                                      </p:to>
                                    </p:set>
                                    <p:animEffect transition="in" filter="fade">
                                      <p:cBhvr>
                                        <p:cTn id="66" dur="500"/>
                                        <p:tgtEl>
                                          <p:spTgt spid="2">
                                            <p:graphicEl>
                                              <a:dgm id="{18F4CA80-E775-478F-BE2C-465C04AA34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676C628A-C71E-DE1E-8A52-0B93DBC7EABC}"/>
              </a:ext>
            </a:extLst>
          </p:cNvPr>
          <p:cNvSpPr txBox="1"/>
          <p:nvPr/>
        </p:nvSpPr>
        <p:spPr>
          <a:xfrm>
            <a:off x="433753" y="1525402"/>
            <a:ext cx="11324493" cy="3807196"/>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400" dirty="0" err="1">
                <a:latin typeface="Times New Roman"/>
                <a:cs typeface="Times New Roman"/>
              </a:rPr>
              <a:t>Resolução</a:t>
            </a:r>
            <a:r>
              <a:rPr lang="en-US" sz="1400" dirty="0">
                <a:latin typeface="Times New Roman"/>
                <a:cs typeface="Times New Roman"/>
              </a:rPr>
              <a:t> 466/2012 do </a:t>
            </a:r>
            <a:r>
              <a:rPr lang="en-US" sz="1400" dirty="0" err="1">
                <a:latin typeface="Times New Roman"/>
                <a:cs typeface="Times New Roman"/>
              </a:rPr>
              <a:t>Ministério</a:t>
            </a:r>
            <a:r>
              <a:rPr lang="en-US" sz="1400" dirty="0">
                <a:latin typeface="Times New Roman"/>
                <a:cs typeface="Times New Roman"/>
              </a:rPr>
              <a:t> da </a:t>
            </a:r>
            <a:r>
              <a:rPr lang="en-US" sz="1400" dirty="0" err="1">
                <a:latin typeface="Times New Roman"/>
                <a:cs typeface="Times New Roman"/>
              </a:rPr>
              <a:t>Saúde</a:t>
            </a:r>
            <a:r>
              <a:rPr lang="en-US" sz="1400" dirty="0">
                <a:latin typeface="Times New Roman"/>
                <a:cs typeface="Times New Roman"/>
              </a:rPr>
              <a:t> e do </a:t>
            </a:r>
            <a:r>
              <a:rPr lang="en-US" sz="1400" dirty="0" err="1">
                <a:latin typeface="Times New Roman"/>
                <a:cs typeface="Times New Roman"/>
              </a:rPr>
              <a:t>Conselho</a:t>
            </a:r>
            <a:r>
              <a:rPr lang="en-US" sz="1400" dirty="0">
                <a:latin typeface="Times New Roman"/>
                <a:cs typeface="Times New Roman"/>
              </a:rPr>
              <a:t> Nacional da </a:t>
            </a:r>
            <a:r>
              <a:rPr lang="en-US" sz="1400" dirty="0" err="1">
                <a:latin typeface="Times New Roman"/>
                <a:cs typeface="Times New Roman"/>
              </a:rPr>
              <a:t>Saúde</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Aprovado</a:t>
            </a:r>
            <a:r>
              <a:rPr lang="en-US" sz="1400" dirty="0">
                <a:latin typeface="Times New Roman"/>
                <a:cs typeface="Times New Roman"/>
              </a:rPr>
              <a:t> </a:t>
            </a:r>
            <a:r>
              <a:rPr lang="en-US" sz="1400" dirty="0" err="1">
                <a:latin typeface="Times New Roman"/>
                <a:cs typeface="Times New Roman"/>
              </a:rPr>
              <a:t>pelo</a:t>
            </a:r>
            <a:r>
              <a:rPr lang="en-US" sz="1400" dirty="0">
                <a:latin typeface="Times New Roman"/>
                <a:cs typeface="Times New Roman"/>
              </a:rPr>
              <a:t> </a:t>
            </a:r>
            <a:r>
              <a:rPr lang="en-US" sz="1400" dirty="0" err="1">
                <a:latin typeface="Times New Roman"/>
                <a:cs typeface="Times New Roman"/>
              </a:rPr>
              <a:t>Comitê</a:t>
            </a:r>
            <a:r>
              <a:rPr lang="en-US" sz="1400" dirty="0">
                <a:latin typeface="Times New Roman"/>
                <a:cs typeface="Times New Roman"/>
              </a:rPr>
              <a:t> de </a:t>
            </a:r>
            <a:r>
              <a:rPr lang="en-US" sz="1400" dirty="0" err="1">
                <a:latin typeface="Times New Roman"/>
                <a:cs typeface="Times New Roman"/>
              </a:rPr>
              <a:t>ética</a:t>
            </a:r>
            <a:r>
              <a:rPr lang="en-US" sz="1400" dirty="0">
                <a:latin typeface="Times New Roman"/>
                <a:cs typeface="Times New Roman"/>
              </a:rPr>
              <a:t> da EACH-USP;</a:t>
            </a:r>
          </a:p>
          <a:p>
            <a:pPr indent="-228600">
              <a:lnSpc>
                <a:spcPct val="90000"/>
              </a:lnSpc>
              <a:spcAft>
                <a:spcPts val="600"/>
              </a:spcAft>
              <a:buFont typeface="Arial" panose="020B0604020202020204" pitchFamily="34" charset="0"/>
              <a:buChar char="•"/>
            </a:pPr>
            <a:r>
              <a:rPr lang="en-US" sz="1400" dirty="0">
                <a:latin typeface="Times New Roman"/>
                <a:cs typeface="Times New Roman"/>
              </a:rPr>
              <a:t>General Linear Mixed Model Power and Sample Size (GLIMMPSE);</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Poder</a:t>
            </a:r>
            <a:r>
              <a:rPr lang="en-US" sz="1400" dirty="0">
                <a:latin typeface="Times New Roman"/>
                <a:cs typeface="Times New Roman"/>
              </a:rPr>
              <a:t> </a:t>
            </a:r>
            <a:r>
              <a:rPr lang="en-US" sz="1400" dirty="0" err="1">
                <a:latin typeface="Times New Roman"/>
                <a:cs typeface="Times New Roman"/>
              </a:rPr>
              <a:t>mínimo</a:t>
            </a:r>
            <a:r>
              <a:rPr lang="en-US" sz="1400" dirty="0">
                <a:latin typeface="Times New Roman"/>
                <a:cs typeface="Times New Roman"/>
              </a:rPr>
              <a:t> (1 - β) de 80%;</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Erro</a:t>
            </a:r>
            <a:r>
              <a:rPr lang="en-US" sz="1400" dirty="0">
                <a:latin typeface="Times New Roman"/>
                <a:cs typeface="Times New Roman"/>
              </a:rPr>
              <a:t> </a:t>
            </a:r>
            <a:r>
              <a:rPr lang="en-US" sz="1400" dirty="0" err="1">
                <a:latin typeface="Times New Roman"/>
                <a:cs typeface="Times New Roman"/>
              </a:rPr>
              <a:t>padrão</a:t>
            </a:r>
            <a:r>
              <a:rPr lang="en-US" sz="1400" dirty="0">
                <a:latin typeface="Times New Roman"/>
                <a:cs typeface="Times New Roman"/>
              </a:rPr>
              <a:t> do </a:t>
            </a:r>
            <a:r>
              <a:rPr lang="en-US" sz="1400" dirty="0" err="1">
                <a:latin typeface="Times New Roman"/>
                <a:cs typeface="Times New Roman"/>
              </a:rPr>
              <a:t>tipo</a:t>
            </a:r>
            <a:r>
              <a:rPr lang="en-US" sz="1400" dirty="0">
                <a:latin typeface="Times New Roman"/>
                <a:cs typeface="Times New Roman"/>
              </a:rPr>
              <a:t> 1 (α) </a:t>
            </a:r>
            <a:r>
              <a:rPr lang="en-US" sz="1400" dirty="0" err="1">
                <a:latin typeface="Times New Roman"/>
                <a:cs typeface="Times New Roman"/>
              </a:rPr>
              <a:t>máximo</a:t>
            </a:r>
            <a:r>
              <a:rPr lang="en-US" sz="1400" dirty="0">
                <a:latin typeface="Times New Roman"/>
                <a:cs typeface="Times New Roman"/>
              </a:rPr>
              <a:t> de 5%;</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Hotelling</a:t>
            </a:r>
            <a:r>
              <a:rPr lang="en-US" sz="1400" dirty="0">
                <a:latin typeface="Times New Roman"/>
                <a:cs typeface="Times New Roman"/>
              </a:rPr>
              <a:t> Lawley Trace;</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Modelo</a:t>
            </a:r>
            <a:r>
              <a:rPr lang="en-US" sz="1400" dirty="0">
                <a:latin typeface="Times New Roman"/>
                <a:cs typeface="Times New Roman"/>
              </a:rPr>
              <a:t> Linear </a:t>
            </a:r>
            <a:r>
              <a:rPr lang="en-US" sz="1400" dirty="0" err="1">
                <a:latin typeface="Times New Roman"/>
                <a:cs typeface="Times New Roman"/>
              </a:rPr>
              <a:t>Generalizado</a:t>
            </a:r>
            <a:r>
              <a:rPr lang="en-US" sz="1400" dirty="0">
                <a:latin typeface="Times New Roman"/>
                <a:cs typeface="Times New Roman"/>
              </a:rPr>
              <a:t> Misto (GLMM);</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Efeito</a:t>
            </a:r>
            <a:r>
              <a:rPr lang="en-US" sz="1400" dirty="0">
                <a:latin typeface="Times New Roman"/>
                <a:cs typeface="Times New Roman"/>
              </a:rPr>
              <a:t> do tempo </a:t>
            </a:r>
            <a:r>
              <a:rPr lang="en-US" sz="1400" dirty="0" err="1">
                <a:latin typeface="Times New Roman"/>
                <a:cs typeface="Times New Roman"/>
              </a:rPr>
              <a:t>sobre</a:t>
            </a:r>
            <a:r>
              <a:rPr lang="en-US" sz="1400" dirty="0">
                <a:latin typeface="Times New Roman"/>
                <a:cs typeface="Times New Roman"/>
              </a:rPr>
              <a:t> a AF;</a:t>
            </a:r>
          </a:p>
          <a:p>
            <a:pPr indent="-228600">
              <a:lnSpc>
                <a:spcPct val="90000"/>
              </a:lnSpc>
              <a:spcAft>
                <a:spcPts val="600"/>
              </a:spcAft>
              <a:buFont typeface="Arial" panose="020B0604020202020204" pitchFamily="34" charset="0"/>
              <a:buChar char="•"/>
            </a:pPr>
            <a:r>
              <a:rPr lang="en-US" sz="1400" dirty="0">
                <a:latin typeface="Times New Roman"/>
                <a:cs typeface="Times New Roman"/>
              </a:rPr>
              <a:t>F.A no </a:t>
            </a:r>
            <a:r>
              <a:rPr lang="en-US" sz="1400" dirty="0" err="1">
                <a:latin typeface="Times New Roman"/>
                <a:cs typeface="Times New Roman"/>
              </a:rPr>
              <a:t>intercepto</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Estimativas</a:t>
            </a:r>
            <a:r>
              <a:rPr lang="en-US" sz="1400" dirty="0">
                <a:latin typeface="Times New Roman"/>
                <a:cs typeface="Times New Roman"/>
              </a:rPr>
              <a:t> de dados da </a:t>
            </a:r>
            <a:r>
              <a:rPr lang="en-US" sz="1400" dirty="0" err="1">
                <a:latin typeface="Times New Roman"/>
                <a:cs typeface="Times New Roman"/>
              </a:rPr>
              <a:t>fase</a:t>
            </a:r>
            <a:r>
              <a:rPr lang="en-US" sz="1400" dirty="0">
                <a:latin typeface="Times New Roman"/>
                <a:cs typeface="Times New Roman"/>
              </a:rPr>
              <a:t> </a:t>
            </a:r>
            <a:r>
              <a:rPr lang="en-US" sz="1400" dirty="0" err="1">
                <a:latin typeface="Times New Roman"/>
                <a:cs typeface="Times New Roman"/>
              </a:rPr>
              <a:t>piloto</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65 </a:t>
            </a:r>
            <a:r>
              <a:rPr lang="en-US" sz="1400" dirty="0" err="1">
                <a:latin typeface="Times New Roman"/>
                <a:cs typeface="Times New Roman"/>
              </a:rPr>
              <a:t>indivíduos</a:t>
            </a:r>
            <a:r>
              <a:rPr lang="en-US" sz="1400" dirty="0">
                <a:latin typeface="Times New Roman"/>
                <a:cs typeface="Times New Roman"/>
              </a:rPr>
              <a:t> (</a:t>
            </a:r>
            <a:r>
              <a:rPr lang="en-US" sz="1400" dirty="0" err="1">
                <a:latin typeface="Times New Roman"/>
                <a:cs typeface="Times New Roman"/>
              </a:rPr>
              <a:t>estimado</a:t>
            </a:r>
            <a:r>
              <a:rPr lang="en-US" sz="1400" dirty="0">
                <a:latin typeface="Times New Roman"/>
                <a:cs typeface="Times New Roman"/>
              </a:rPr>
              <a:t> a priori);</a:t>
            </a:r>
          </a:p>
          <a:p>
            <a:pPr indent="-228600">
              <a:lnSpc>
                <a:spcPct val="90000"/>
              </a:lnSpc>
              <a:spcAft>
                <a:spcPts val="600"/>
              </a:spcAft>
              <a:buFont typeface="Arial" panose="020B0604020202020204" pitchFamily="34" charset="0"/>
              <a:buChar char="•"/>
            </a:pPr>
            <a:r>
              <a:rPr lang="en-US" sz="1400" dirty="0">
                <a:latin typeface="Times New Roman"/>
                <a:cs typeface="Times New Roman"/>
              </a:rPr>
              <a:t>80 </a:t>
            </a:r>
            <a:r>
              <a:rPr lang="en-US" sz="1400" dirty="0" err="1">
                <a:latin typeface="Times New Roman"/>
                <a:cs typeface="Times New Roman"/>
              </a:rPr>
              <a:t>sujeitos</a:t>
            </a:r>
            <a:r>
              <a:rPr lang="en-US" sz="1400" dirty="0">
                <a:latin typeface="Times New Roman"/>
                <a:cs typeface="Times New Roman"/>
              </a:rPr>
              <a:t> </a:t>
            </a:r>
            <a:r>
              <a:rPr lang="en-US" sz="1400" dirty="0" err="1">
                <a:latin typeface="Times New Roman"/>
                <a:cs typeface="Times New Roman"/>
              </a:rPr>
              <a:t>recrutados</a:t>
            </a:r>
            <a:r>
              <a:rPr lang="en-US" sz="1400" dirty="0">
                <a:latin typeface="Times New Roman"/>
                <a:cs typeface="Times New Roman"/>
              </a:rPr>
              <a:t>, 64 </a:t>
            </a:r>
            <a:r>
              <a:rPr lang="en-US" sz="1400" dirty="0" err="1">
                <a:latin typeface="Times New Roman"/>
                <a:cs typeface="Times New Roman"/>
              </a:rPr>
              <a:t>completos</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18 à 44 </a:t>
            </a:r>
            <a:r>
              <a:rPr lang="en-US" sz="1400" dirty="0" err="1">
                <a:latin typeface="Times New Roman"/>
                <a:cs typeface="Times New Roman"/>
              </a:rPr>
              <a:t>anos</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TCLE e PAR-Q.</a:t>
            </a:r>
          </a:p>
        </p:txBody>
      </p:sp>
      <p:sp>
        <p:nvSpPr>
          <p:cNvPr id="4" name="Title 1">
            <a:extLst>
              <a:ext uri="{FF2B5EF4-FFF2-40B4-BE49-F238E27FC236}">
                <a16:creationId xmlns:a16="http://schemas.microsoft.com/office/drawing/2014/main" id="{7A8D628F-D1E9-1477-05E5-ACA07A5526F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(amostra)</a:t>
            </a:r>
            <a:endParaRPr lang="en-US" sz="3600" dirty="0">
              <a:latin typeface="Times New Roman"/>
              <a:cs typeface="Times New Roman"/>
            </a:endParaRPr>
          </a:p>
        </p:txBody>
      </p:sp>
    </p:spTree>
    <p:extLst>
      <p:ext uri="{BB962C8B-B14F-4D97-AF65-F5344CB8AC3E}">
        <p14:creationId xmlns:p14="http://schemas.microsoft.com/office/powerpoint/2010/main" val="363611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7BA0AF5B-B769-1F6C-87C3-7743729E875A}"/>
              </a:ext>
            </a:extLst>
          </p:cNvPr>
          <p:cNvGraphicFramePr/>
          <p:nvPr>
            <p:extLst>
              <p:ext uri="{D42A27DB-BD31-4B8C-83A1-F6EECF244321}">
                <p14:modId xmlns:p14="http://schemas.microsoft.com/office/powerpoint/2010/main" val="128808154"/>
              </p:ext>
            </p:extLst>
          </p:nvPr>
        </p:nvGraphicFramePr>
        <p:xfrm>
          <a:off x="433753" y="1482090"/>
          <a:ext cx="11324493" cy="3893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FA719A04-0341-FC0D-D7A8-0F7D0112FAB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(amostra)</a:t>
            </a:r>
            <a:endParaRPr lang="en-US" sz="3600" dirty="0">
              <a:latin typeface="Times New Roman"/>
              <a:cs typeface="Times New Roman"/>
            </a:endParaRPr>
          </a:p>
        </p:txBody>
      </p:sp>
    </p:spTree>
    <p:extLst>
      <p:ext uri="{BB962C8B-B14F-4D97-AF65-F5344CB8AC3E}">
        <p14:creationId xmlns:p14="http://schemas.microsoft.com/office/powerpoint/2010/main" val="16870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443E6BE1-A097-4982-AA52-274E8F12E208}"/>
                                            </p:graphicEl>
                                          </p:spTgt>
                                        </p:tgtEl>
                                        <p:attrNameLst>
                                          <p:attrName>style.visibility</p:attrName>
                                        </p:attrNameLst>
                                      </p:cBhvr>
                                      <p:to>
                                        <p:strVal val="visible"/>
                                      </p:to>
                                    </p:set>
                                    <p:animEffect transition="in" filter="fade">
                                      <p:cBhvr>
                                        <p:cTn id="7" dur="500"/>
                                        <p:tgtEl>
                                          <p:spTgt spid="2">
                                            <p:graphicEl>
                                              <a:dgm id="{443E6BE1-A097-4982-AA52-274E8F12E20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EA51CFA0-92C1-4EE5-B736-3DE770947E9E}"/>
                                            </p:graphicEl>
                                          </p:spTgt>
                                        </p:tgtEl>
                                        <p:attrNameLst>
                                          <p:attrName>style.visibility</p:attrName>
                                        </p:attrNameLst>
                                      </p:cBhvr>
                                      <p:to>
                                        <p:strVal val="visible"/>
                                      </p:to>
                                    </p:set>
                                    <p:animEffect transition="in" filter="fade">
                                      <p:cBhvr>
                                        <p:cTn id="10" dur="500"/>
                                        <p:tgtEl>
                                          <p:spTgt spid="2">
                                            <p:graphicEl>
                                              <a:dgm id="{EA51CFA0-92C1-4EE5-B736-3DE770947E9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graphicEl>
                                              <a:dgm id="{D4BD83B1-5FE7-47D7-A623-95EDB21EC2E7}"/>
                                            </p:graphicEl>
                                          </p:spTgt>
                                        </p:tgtEl>
                                        <p:attrNameLst>
                                          <p:attrName>style.visibility</p:attrName>
                                        </p:attrNameLst>
                                      </p:cBhvr>
                                      <p:to>
                                        <p:strVal val="visible"/>
                                      </p:to>
                                    </p:set>
                                    <p:animEffect transition="in" filter="fade">
                                      <p:cBhvr>
                                        <p:cTn id="13" dur="500"/>
                                        <p:tgtEl>
                                          <p:spTgt spid="2">
                                            <p:graphicEl>
                                              <a:dgm id="{D4BD83B1-5FE7-47D7-A623-95EDB21EC2E7}"/>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graphicEl>
                                              <a:dgm id="{0B2CB036-1194-402E-AB81-44800ED4D55E}"/>
                                            </p:graphicEl>
                                          </p:spTgt>
                                        </p:tgtEl>
                                        <p:attrNameLst>
                                          <p:attrName>style.visibility</p:attrName>
                                        </p:attrNameLst>
                                      </p:cBhvr>
                                      <p:to>
                                        <p:strVal val="visible"/>
                                      </p:to>
                                    </p:set>
                                    <p:animEffect transition="in" filter="fade">
                                      <p:cBhvr>
                                        <p:cTn id="18" dur="500"/>
                                        <p:tgtEl>
                                          <p:spTgt spid="2">
                                            <p:graphicEl>
                                              <a:dgm id="{0B2CB036-1194-402E-AB81-44800ED4D55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graphicEl>
                                              <a:dgm id="{3AFC2976-CBA4-4358-938F-4B47E8F37329}"/>
                                            </p:graphicEl>
                                          </p:spTgt>
                                        </p:tgtEl>
                                        <p:attrNameLst>
                                          <p:attrName>style.visibility</p:attrName>
                                        </p:attrNameLst>
                                      </p:cBhvr>
                                      <p:to>
                                        <p:strVal val="visible"/>
                                      </p:to>
                                    </p:set>
                                    <p:animEffect transition="in" filter="fade">
                                      <p:cBhvr>
                                        <p:cTn id="21" dur="500"/>
                                        <p:tgtEl>
                                          <p:spTgt spid="2">
                                            <p:graphicEl>
                                              <a:dgm id="{3AFC2976-CBA4-4358-938F-4B47E8F3732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0E85469-C2CC-8902-FAA0-CCAE12BA84B8}"/>
              </a:ext>
            </a:extLst>
          </p:cNvPr>
          <p:cNvPicPr>
            <a:picLocks noChangeAspect="1"/>
          </p:cNvPicPr>
          <p:nvPr/>
        </p:nvPicPr>
        <p:blipFill>
          <a:blip r:embed="rId2"/>
          <a:stretch>
            <a:fillRect/>
          </a:stretch>
        </p:blipFill>
        <p:spPr>
          <a:xfrm>
            <a:off x="1502170" y="1264718"/>
            <a:ext cx="9187659" cy="4577452"/>
          </a:xfrm>
          <a:prstGeom prst="rect">
            <a:avLst/>
          </a:prstGeom>
        </p:spPr>
      </p:pic>
      <p:sp>
        <p:nvSpPr>
          <p:cNvPr id="3" name="Title 1">
            <a:extLst>
              <a:ext uri="{FF2B5EF4-FFF2-40B4-BE49-F238E27FC236}">
                <a16:creationId xmlns:a16="http://schemas.microsoft.com/office/drawing/2014/main" id="{FBA01B0D-08E2-8F57-134E-1F1C69ACD10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(desenho experimental – fase principal)</a:t>
            </a:r>
            <a:endParaRPr lang="en-US" sz="3600" dirty="0">
              <a:latin typeface="Times New Roman"/>
              <a:cs typeface="Times New Roman"/>
            </a:endParaRPr>
          </a:p>
        </p:txBody>
      </p:sp>
    </p:spTree>
    <p:extLst>
      <p:ext uri="{BB962C8B-B14F-4D97-AF65-F5344CB8AC3E}">
        <p14:creationId xmlns:p14="http://schemas.microsoft.com/office/powerpoint/2010/main" val="384685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2577E2B8-5570-7928-A94A-1C61AA60130B}"/>
              </a:ext>
            </a:extLst>
          </p:cNvPr>
          <p:cNvSpPr txBox="1">
            <a:spLocks/>
          </p:cNvSpPr>
          <p:nvPr/>
        </p:nvSpPr>
        <p:spPr>
          <a:xfrm>
            <a:off x="838200" y="978408"/>
            <a:ext cx="372160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a:t>Método (instrumentos)</a:t>
            </a:r>
          </a:p>
        </p:txBody>
      </p:sp>
      <p:sp>
        <p:nvSpPr>
          <p:cNvPr id="16" name="Rectangle 15">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aixaDeTexto 2">
            <a:extLst>
              <a:ext uri="{FF2B5EF4-FFF2-40B4-BE49-F238E27FC236}">
                <a16:creationId xmlns:a16="http://schemas.microsoft.com/office/drawing/2014/main" id="{B4DE5E42-589A-8602-32BE-C2C20350BBEE}"/>
              </a:ext>
            </a:extLst>
          </p:cNvPr>
          <p:cNvSpPr txBox="1"/>
          <p:nvPr/>
        </p:nvSpPr>
        <p:spPr>
          <a:xfrm>
            <a:off x="838200" y="2368296"/>
            <a:ext cx="3721608" cy="3502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Idade;</a:t>
            </a:r>
          </a:p>
          <a:p>
            <a:pPr indent="-228600">
              <a:lnSpc>
                <a:spcPct val="90000"/>
              </a:lnSpc>
              <a:spcAft>
                <a:spcPts val="600"/>
              </a:spcAft>
              <a:buFont typeface="Arial" panose="020B0604020202020204" pitchFamily="34" charset="0"/>
              <a:buChar char="•"/>
            </a:pPr>
            <a:r>
              <a:rPr lang="en-US" sz="1700"/>
              <a:t>Estado de residência;</a:t>
            </a:r>
          </a:p>
          <a:p>
            <a:pPr indent="-228600">
              <a:lnSpc>
                <a:spcPct val="90000"/>
              </a:lnSpc>
              <a:spcAft>
                <a:spcPts val="600"/>
              </a:spcAft>
              <a:buFont typeface="Arial" panose="020B0604020202020204" pitchFamily="34" charset="0"/>
              <a:buChar char="•"/>
            </a:pPr>
            <a:r>
              <a:rPr lang="en-US" sz="1700"/>
              <a:t>Sexo;</a:t>
            </a:r>
          </a:p>
          <a:p>
            <a:pPr indent="-228600">
              <a:lnSpc>
                <a:spcPct val="90000"/>
              </a:lnSpc>
              <a:spcAft>
                <a:spcPts val="600"/>
              </a:spcAft>
              <a:buFont typeface="Arial" panose="020B0604020202020204" pitchFamily="34" charset="0"/>
              <a:buChar char="•"/>
            </a:pPr>
            <a:r>
              <a:rPr lang="en-US" sz="1700"/>
              <a:t>Nível de escolaridade;</a:t>
            </a:r>
          </a:p>
          <a:p>
            <a:pPr indent="-228600">
              <a:lnSpc>
                <a:spcPct val="90000"/>
              </a:lnSpc>
              <a:spcAft>
                <a:spcPts val="600"/>
              </a:spcAft>
              <a:buFont typeface="Arial" panose="020B0604020202020204" pitchFamily="34" charset="0"/>
              <a:buChar char="•"/>
            </a:pPr>
            <a:r>
              <a:rPr lang="en-US" sz="1700"/>
              <a:t>Vínculo empregatício;</a:t>
            </a:r>
          </a:p>
          <a:p>
            <a:pPr indent="-228600">
              <a:lnSpc>
                <a:spcPct val="90000"/>
              </a:lnSpc>
              <a:spcAft>
                <a:spcPts val="600"/>
              </a:spcAft>
              <a:buFont typeface="Arial" panose="020B0604020202020204" pitchFamily="34" charset="0"/>
              <a:buChar char="•"/>
            </a:pPr>
            <a:r>
              <a:rPr lang="en-US" sz="1700"/>
              <a:t>Estatura;</a:t>
            </a:r>
          </a:p>
          <a:p>
            <a:pPr indent="-228600">
              <a:lnSpc>
                <a:spcPct val="90000"/>
              </a:lnSpc>
              <a:spcAft>
                <a:spcPts val="600"/>
              </a:spcAft>
              <a:buFont typeface="Arial" panose="020B0604020202020204" pitchFamily="34" charset="0"/>
              <a:buChar char="•"/>
            </a:pPr>
            <a:r>
              <a:rPr lang="en-US" sz="1700"/>
              <a:t>Massa corporal;</a:t>
            </a:r>
          </a:p>
          <a:p>
            <a:pPr indent="-228600">
              <a:lnSpc>
                <a:spcPct val="90000"/>
              </a:lnSpc>
              <a:spcAft>
                <a:spcPts val="600"/>
              </a:spcAft>
              <a:buFont typeface="Arial" panose="020B0604020202020204" pitchFamily="34" charset="0"/>
              <a:buChar char="•"/>
            </a:pPr>
            <a:r>
              <a:rPr lang="en-US" sz="1700"/>
              <a:t>Índice de massa corporal;</a:t>
            </a:r>
          </a:p>
        </p:txBody>
      </p:sp>
      <p:pic>
        <p:nvPicPr>
          <p:cNvPr id="8" name="Picture 7" descr="Balança de cozinha Royalty Free Stock SVG Vector and Clip Art">
            <a:extLst>
              <a:ext uri="{FF2B5EF4-FFF2-40B4-BE49-F238E27FC236}">
                <a16:creationId xmlns:a16="http://schemas.microsoft.com/office/drawing/2014/main" id="{C48C4464-9B87-E590-32B0-3215BDA6CDE0}"/>
              </a:ext>
            </a:extLst>
          </p:cNvPr>
          <p:cNvPicPr>
            <a:picLocks noChangeAspect="1"/>
          </p:cNvPicPr>
          <p:nvPr/>
        </p:nvPicPr>
        <p:blipFill>
          <a:blip r:embed="rId2"/>
          <a:stretch>
            <a:fillRect/>
          </a:stretch>
        </p:blipFill>
        <p:spPr>
          <a:xfrm>
            <a:off x="9172032" y="2791487"/>
            <a:ext cx="2143125" cy="2143125"/>
          </a:xfrm>
          <a:prstGeom prst="rect">
            <a:avLst/>
          </a:prstGeom>
        </p:spPr>
      </p:pic>
      <p:pic>
        <p:nvPicPr>
          <p:cNvPr id="9" name="Picture 8" descr="menino mede sua altura com a régua. medidor de altura para crianças.  4899853 Vetor no Vecteezy">
            <a:extLst>
              <a:ext uri="{FF2B5EF4-FFF2-40B4-BE49-F238E27FC236}">
                <a16:creationId xmlns:a16="http://schemas.microsoft.com/office/drawing/2014/main" id="{C1D6B820-CE62-06D0-625B-7EE84F1AB814}"/>
              </a:ext>
            </a:extLst>
          </p:cNvPr>
          <p:cNvPicPr>
            <a:picLocks noChangeAspect="1"/>
          </p:cNvPicPr>
          <p:nvPr/>
        </p:nvPicPr>
        <p:blipFill>
          <a:blip r:embed="rId3"/>
          <a:stretch>
            <a:fillRect/>
          </a:stretch>
        </p:blipFill>
        <p:spPr>
          <a:xfrm>
            <a:off x="9257818" y="629855"/>
            <a:ext cx="2058365" cy="2019783"/>
          </a:xfrm>
          <a:prstGeom prst="rect">
            <a:avLst/>
          </a:prstGeom>
        </p:spPr>
      </p:pic>
      <p:pic>
        <p:nvPicPr>
          <p:cNvPr id="10" name="Picture 9" descr="Ciclo de vida da mulher Personagem de desenho animado de idade diferente |  Vetor Premium">
            <a:extLst>
              <a:ext uri="{FF2B5EF4-FFF2-40B4-BE49-F238E27FC236}">
                <a16:creationId xmlns:a16="http://schemas.microsoft.com/office/drawing/2014/main" id="{09B0430F-4FAE-F0EA-7865-C8282BDC9EE6}"/>
              </a:ext>
            </a:extLst>
          </p:cNvPr>
          <p:cNvPicPr>
            <a:picLocks noChangeAspect="1"/>
          </p:cNvPicPr>
          <p:nvPr/>
        </p:nvPicPr>
        <p:blipFill>
          <a:blip r:embed="rId4"/>
          <a:stretch>
            <a:fillRect/>
          </a:stretch>
        </p:blipFill>
        <p:spPr>
          <a:xfrm>
            <a:off x="9257818" y="5564369"/>
            <a:ext cx="2058363" cy="561693"/>
          </a:xfrm>
          <a:prstGeom prst="rect">
            <a:avLst/>
          </a:prstGeom>
        </p:spPr>
      </p:pic>
      <p:pic>
        <p:nvPicPr>
          <p:cNvPr id="11" name="Picture 10" descr="gênero masculino e fêmea ícones com a cabeças do uma homem e uma mulher.  sexual orientação conceito. sexo símbolo ícone. contorno sexo identidade  emblemas. vetor ilustração. 35207261 Vetor no Vecteezy">
            <a:extLst>
              <a:ext uri="{FF2B5EF4-FFF2-40B4-BE49-F238E27FC236}">
                <a16:creationId xmlns:a16="http://schemas.microsoft.com/office/drawing/2014/main" id="{737F2223-5F81-A3A9-A3FD-264213FD79E1}"/>
              </a:ext>
            </a:extLst>
          </p:cNvPr>
          <p:cNvPicPr>
            <a:picLocks noChangeAspect="1"/>
          </p:cNvPicPr>
          <p:nvPr/>
        </p:nvPicPr>
        <p:blipFill>
          <a:blip r:embed="rId5"/>
          <a:stretch>
            <a:fillRect/>
          </a:stretch>
        </p:blipFill>
        <p:spPr>
          <a:xfrm>
            <a:off x="6094071" y="770462"/>
            <a:ext cx="2251277" cy="1738571"/>
          </a:xfrm>
          <a:prstGeom prst="rect">
            <a:avLst/>
          </a:prstGeom>
        </p:spPr>
      </p:pic>
      <p:pic>
        <p:nvPicPr>
          <p:cNvPr id="13" name="Picture 12" descr="Empresa que paga salários mais altos a empregados com maior escolaridade  não comete discriminação, decide 10ª Turma">
            <a:extLst>
              <a:ext uri="{FF2B5EF4-FFF2-40B4-BE49-F238E27FC236}">
                <a16:creationId xmlns:a16="http://schemas.microsoft.com/office/drawing/2014/main" id="{2D934CFE-076F-3290-0C65-2356774846B3}"/>
              </a:ext>
            </a:extLst>
          </p:cNvPr>
          <p:cNvPicPr>
            <a:picLocks noChangeAspect="1"/>
          </p:cNvPicPr>
          <p:nvPr/>
        </p:nvPicPr>
        <p:blipFill>
          <a:blip r:embed="rId6"/>
          <a:stretch>
            <a:fillRect/>
          </a:stretch>
        </p:blipFill>
        <p:spPr>
          <a:xfrm>
            <a:off x="5901159" y="2660114"/>
            <a:ext cx="2444189" cy="2145445"/>
          </a:xfrm>
          <a:prstGeom prst="rect">
            <a:avLst/>
          </a:prstGeom>
        </p:spPr>
      </p:pic>
      <p:pic>
        <p:nvPicPr>
          <p:cNvPr id="15" name="Picture 14" descr="Como tirar a carteira de trabalho - Global Empregos">
            <a:extLst>
              <a:ext uri="{FF2B5EF4-FFF2-40B4-BE49-F238E27FC236}">
                <a16:creationId xmlns:a16="http://schemas.microsoft.com/office/drawing/2014/main" id="{96C45F02-85E6-7D09-B5F8-02B4AAB23E5B}"/>
              </a:ext>
            </a:extLst>
          </p:cNvPr>
          <p:cNvPicPr>
            <a:picLocks noChangeAspect="1"/>
          </p:cNvPicPr>
          <p:nvPr/>
        </p:nvPicPr>
        <p:blipFill>
          <a:blip r:embed="rId7"/>
          <a:stretch>
            <a:fillRect/>
          </a:stretch>
        </p:blipFill>
        <p:spPr>
          <a:xfrm>
            <a:off x="6335210" y="4964575"/>
            <a:ext cx="1768999" cy="1163257"/>
          </a:xfrm>
          <a:prstGeom prst="rect">
            <a:avLst/>
          </a:prstGeom>
        </p:spPr>
      </p:pic>
    </p:spTree>
    <p:extLst>
      <p:ext uri="{BB962C8B-B14F-4D97-AF65-F5344CB8AC3E}">
        <p14:creationId xmlns:p14="http://schemas.microsoft.com/office/powerpoint/2010/main" val="424282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81602" y="1780090"/>
            <a:ext cx="2279302" cy="3188173"/>
          </a:xfrm>
          <a:prstGeom prst="rect">
            <a:avLst/>
          </a:prstGeom>
        </p:spPr>
      </p:pic>
      <p:pic>
        <p:nvPicPr>
          <p:cNvPr id="5" name="Imagem 4" descr="Texto&#10;&#10;Descrição gerada automaticamente">
            <a:extLst>
              <a:ext uri="{FF2B5EF4-FFF2-40B4-BE49-F238E27FC236}">
                <a16:creationId xmlns:a16="http://schemas.microsoft.com/office/drawing/2014/main" id="{C0E4531D-742E-6ECD-0F0F-3CF37C3438B5}"/>
              </a:ext>
            </a:extLst>
          </p:cNvPr>
          <p:cNvPicPr>
            <a:picLocks noChangeAspect="1"/>
          </p:cNvPicPr>
          <p:nvPr/>
        </p:nvPicPr>
        <p:blipFill>
          <a:blip r:embed="rId3"/>
          <a:stretch>
            <a:fillRect/>
          </a:stretch>
        </p:blipFill>
        <p:spPr>
          <a:xfrm>
            <a:off x="6037267" y="1889735"/>
            <a:ext cx="5120105" cy="3078528"/>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9165290" y="6426866"/>
            <a:ext cx="29148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E9B5E8A-1925-8D42-0643-B9AD6D5A2F1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233071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31268" y="1834913"/>
            <a:ext cx="2279302" cy="3188173"/>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10750809" y="6426866"/>
            <a:ext cx="1362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endParaRPr lang="pt-BR" sz="1400" dirty="0">
              <a:latin typeface="Times New Roman" panose="02020603050405020304" pitchFamily="18" charset="0"/>
              <a:cs typeface="Times New Roman" panose="02020603050405020304" pitchFamily="18" charset="0"/>
            </a:endParaRPr>
          </a:p>
        </p:txBody>
      </p:sp>
      <p:sp>
        <p:nvSpPr>
          <p:cNvPr id="3" name="CaixaDeTexto 2">
            <a:extLst>
              <a:ext uri="{FF2B5EF4-FFF2-40B4-BE49-F238E27FC236}">
                <a16:creationId xmlns:a16="http://schemas.microsoft.com/office/drawing/2014/main" id="{96EF87AE-DE21-17C9-0DD7-B94A5F629644}"/>
              </a:ext>
            </a:extLst>
          </p:cNvPr>
          <p:cNvSpPr txBox="1"/>
          <p:nvPr/>
        </p:nvSpPr>
        <p:spPr>
          <a:xfrm>
            <a:off x="5304862" y="2136337"/>
            <a:ext cx="6728642"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500 Hz;</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Subamostrado a cada 1 minuto (média);</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Filtro digital </a:t>
            </a:r>
            <a:r>
              <a:rPr lang="pt-BR" i="1" dirty="0" err="1">
                <a:latin typeface="Times New Roman" panose="02020603050405020304" pitchFamily="18" charset="0"/>
                <a:cs typeface="Times New Roman" panose="02020603050405020304" pitchFamily="18" charset="0"/>
              </a:rPr>
              <a:t>Butterworth</a:t>
            </a:r>
            <a:r>
              <a:rPr lang="pt-BR" dirty="0">
                <a:latin typeface="Times New Roman" panose="02020603050405020304" pitchFamily="18" charset="0"/>
                <a:cs typeface="Times New Roman" panose="02020603050405020304" pitchFamily="18" charset="0"/>
              </a:rPr>
              <a:t> passa baixa de 4˚ordem (entre 3 a 4 Hz);</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Suavizado por meio da técnica </a:t>
            </a:r>
            <a:r>
              <a:rPr lang="pt-BR" i="1" dirty="0" err="1">
                <a:latin typeface="Times New Roman" panose="02020603050405020304" pitchFamily="18" charset="0"/>
                <a:cs typeface="Times New Roman" panose="02020603050405020304" pitchFamily="18" charset="0"/>
              </a:rPr>
              <a:t>spline-smoothing</a:t>
            </a:r>
            <a:r>
              <a:rPr lang="pt-BR" dirty="0">
                <a:latin typeface="Times New Roman" panose="02020603050405020304" pitchFamily="18" charset="0"/>
                <a:cs typeface="Times New Roman" panose="02020603050405020304" pitchFamily="18" charset="0"/>
              </a:rPr>
              <a:t> de ordem 3 com fator de suavização de 0.2;</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Dados enviados ao servidor e exportados para o cálculo do vetor magnitude de aceleração;</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Ponto de corte para acelerômetros triaxiais </a:t>
            </a:r>
            <a:r>
              <a:rPr lang="en-US" dirty="0">
                <a:latin typeface="Times New Roman" panose="02020603050405020304" pitchFamily="18" charset="0"/>
                <a:cs typeface="Times New Roman" panose="02020603050405020304" pitchFamily="18" charset="0"/>
              </a:rPr>
              <a:t>(SASAKI et al., 2017; SASAKI; JOHN; FREEDSON, 2011)</a:t>
            </a:r>
            <a:r>
              <a:rPr lang="pt-BR" dirty="0">
                <a:latin typeface="Times New Roman" panose="02020603050405020304" pitchFamily="18" charset="0"/>
                <a:cs typeface="Times New Roman" panose="02020603050405020304" pitchFamily="18" charset="0"/>
              </a:rPr>
              <a:t>.</a:t>
            </a:r>
          </a:p>
        </p:txBody>
      </p:sp>
      <p:pic>
        <p:nvPicPr>
          <p:cNvPr id="7" name="Imagem 5">
            <a:extLst>
              <a:ext uri="{FF2B5EF4-FFF2-40B4-BE49-F238E27FC236}">
                <a16:creationId xmlns:a16="http://schemas.microsoft.com/office/drawing/2014/main" id="{76B1D0B3-D40C-3AE6-FFD8-078B6EDD71EC}"/>
              </a:ext>
            </a:extLst>
          </p:cNvPr>
          <p:cNvPicPr>
            <a:picLocks noChangeAspect="1"/>
          </p:cNvPicPr>
          <p:nvPr/>
        </p:nvPicPr>
        <p:blipFill>
          <a:blip r:embed="rId3"/>
          <a:stretch>
            <a:fillRect/>
          </a:stretch>
        </p:blipFill>
        <p:spPr>
          <a:xfrm>
            <a:off x="4724400" y="5589774"/>
            <a:ext cx="2743200" cy="423546"/>
          </a:xfrm>
          <a:prstGeom prst="rect">
            <a:avLst/>
          </a:prstGeom>
        </p:spPr>
      </p:pic>
      <p:sp>
        <p:nvSpPr>
          <p:cNvPr id="5" name="Title 1">
            <a:extLst>
              <a:ext uri="{FF2B5EF4-FFF2-40B4-BE49-F238E27FC236}">
                <a16:creationId xmlns:a16="http://schemas.microsoft.com/office/drawing/2014/main" id="{0F33EE41-6456-6FD1-9345-BB478D75CB8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166541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96EF87AE-DE21-17C9-0DD7-B94A5F629644}"/>
              </a:ext>
            </a:extLst>
          </p:cNvPr>
          <p:cNvSpPr txBox="1"/>
          <p:nvPr/>
        </p:nvSpPr>
        <p:spPr>
          <a:xfrm>
            <a:off x="7401960" y="2848468"/>
            <a:ext cx="4110607" cy="1477328"/>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Via Google </a:t>
            </a:r>
            <a:r>
              <a:rPr lang="pt-BR" dirty="0" err="1">
                <a:latin typeface="Times New Roman" panose="02020603050405020304" pitchFamily="18" charset="0"/>
                <a:cs typeface="Times New Roman" panose="02020603050405020304" pitchFamily="18" charset="0"/>
              </a:rPr>
              <a:t>forms</a:t>
            </a:r>
            <a:r>
              <a:rPr lang="pt-BR"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27 questões;</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Frequência e tempo semanal;</a:t>
            </a:r>
          </a:p>
          <a:p>
            <a:pPr marL="285750" indent="-285750">
              <a:buFont typeface="Arial" panose="020B0604020202020204" pitchFamily="34" charset="0"/>
              <a:buChar char="•"/>
            </a:pPr>
            <a:r>
              <a:rPr lang="pt-BR" dirty="0">
                <a:latin typeface="Times New Roman" panose="02020603050405020304" pitchFamily="18" charset="0"/>
                <a:cs typeface="Times New Roman" panose="02020603050405020304" pitchFamily="18" charset="0"/>
              </a:rPr>
              <a:t>Tempo semanal = frequência x tempo;</a:t>
            </a:r>
          </a:p>
          <a:p>
            <a:pPr marL="285750" indent="-285750">
              <a:buFont typeface="Arial" panose="020B0604020202020204" pitchFamily="34" charset="0"/>
              <a:buChar char="•"/>
            </a:pPr>
            <a:r>
              <a:rPr lang="pt-BR" dirty="0">
                <a:latin typeface="Times New Roman"/>
                <a:cs typeface="Times New Roman"/>
              </a:rPr>
              <a:t>IPAQ </a:t>
            </a:r>
            <a:r>
              <a:rPr lang="pt-BR" i="1" dirty="0" err="1">
                <a:latin typeface="Times New Roman"/>
                <a:cs typeface="Times New Roman"/>
              </a:rPr>
              <a:t>research</a:t>
            </a:r>
            <a:r>
              <a:rPr lang="pt-BR" i="1" dirty="0">
                <a:latin typeface="Times New Roman"/>
                <a:cs typeface="Times New Roman"/>
              </a:rPr>
              <a:t> </a:t>
            </a:r>
            <a:r>
              <a:rPr lang="pt-BR" i="1" dirty="0" err="1">
                <a:latin typeface="Times New Roman"/>
                <a:cs typeface="Times New Roman"/>
              </a:rPr>
              <a:t>comittee</a:t>
            </a:r>
            <a:r>
              <a:rPr lang="pt-BR" dirty="0">
                <a:latin typeface="Times New Roman"/>
                <a:cs typeface="Times New Roman"/>
              </a:rPr>
              <a:t>.</a:t>
            </a:r>
          </a:p>
        </p:txBody>
      </p:sp>
      <p:pic>
        <p:nvPicPr>
          <p:cNvPr id="5" name="Imagem 4" descr="Texto&#10;&#10;Descrição gerada automaticamente">
            <a:extLst>
              <a:ext uri="{FF2B5EF4-FFF2-40B4-BE49-F238E27FC236}">
                <a16:creationId xmlns:a16="http://schemas.microsoft.com/office/drawing/2014/main" id="{50475277-F1B9-C23C-857E-422B2DFED317}"/>
              </a:ext>
            </a:extLst>
          </p:cNvPr>
          <p:cNvPicPr>
            <a:picLocks noChangeAspect="1"/>
          </p:cNvPicPr>
          <p:nvPr/>
        </p:nvPicPr>
        <p:blipFill>
          <a:blip r:embed="rId2"/>
          <a:stretch>
            <a:fillRect/>
          </a:stretch>
        </p:blipFill>
        <p:spPr>
          <a:xfrm>
            <a:off x="975895" y="2047868"/>
            <a:ext cx="5120105" cy="3078528"/>
          </a:xfrm>
          <a:prstGeom prst="rect">
            <a:avLst/>
          </a:prstGeom>
        </p:spPr>
      </p:pic>
      <p:sp>
        <p:nvSpPr>
          <p:cNvPr id="8" name="CaixaDeTexto 7">
            <a:extLst>
              <a:ext uri="{FF2B5EF4-FFF2-40B4-BE49-F238E27FC236}">
                <a16:creationId xmlns:a16="http://schemas.microsoft.com/office/drawing/2014/main" id="{B13672DD-1088-30C8-212D-745B923272F5}"/>
              </a:ext>
            </a:extLst>
          </p:cNvPr>
          <p:cNvSpPr txBox="1"/>
          <p:nvPr/>
        </p:nvSpPr>
        <p:spPr>
          <a:xfrm>
            <a:off x="7986319" y="6418477"/>
            <a:ext cx="41106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IPAQ </a:t>
            </a:r>
            <a:r>
              <a:rPr lang="pt-BR" sz="1400" dirty="0" err="1">
                <a:latin typeface="Times New Roman" panose="02020603050405020304" pitchFamily="18" charset="0"/>
                <a:ea typeface="+mn-lt"/>
                <a:cs typeface="Times New Roman" panose="02020603050405020304" pitchFamily="18" charset="0"/>
              </a:rPr>
              <a:t>research</a:t>
            </a:r>
            <a:r>
              <a:rPr lang="pt-BR" sz="1400" dirty="0">
                <a:latin typeface="Times New Roman" panose="02020603050405020304" pitchFamily="18" charset="0"/>
                <a:ea typeface="+mn-lt"/>
                <a:cs typeface="Times New Roman" panose="02020603050405020304" pitchFamily="18" charset="0"/>
              </a:rPr>
              <a:t> </a:t>
            </a:r>
            <a:r>
              <a:rPr lang="pt-BR" sz="1400" dirty="0" err="1">
                <a:latin typeface="Times New Roman" panose="02020603050405020304" pitchFamily="18" charset="0"/>
                <a:ea typeface="+mn-lt"/>
                <a:cs typeface="Times New Roman" panose="02020603050405020304" pitchFamily="18" charset="0"/>
              </a:rPr>
              <a:t>comittee</a:t>
            </a:r>
            <a:r>
              <a:rPr lang="pt-BR" sz="1400" dirty="0">
                <a:latin typeface="Times New Roman" panose="02020603050405020304" pitchFamily="18" charset="0"/>
                <a:ea typeface="+mn-lt"/>
                <a:cs typeface="Times New Roman" panose="02020603050405020304" pitchFamily="18" charset="0"/>
              </a:rPr>
              <a:t>, 2005) </a:t>
            </a:r>
            <a:endParaRPr lang="pt-BR" sz="1400" dirty="0">
              <a:latin typeface="Times New Roman" panose="02020603050405020304" pitchFamily="18" charset="0"/>
              <a:cs typeface="Times New Roman" panose="02020603050405020304" pitchFamily="18" charset="0"/>
            </a:endParaRPr>
          </a:p>
        </p:txBody>
      </p:sp>
      <p:sp>
        <p:nvSpPr>
          <p:cNvPr id="9" name="CaixaDeTexto 8">
            <a:extLst>
              <a:ext uri="{FF2B5EF4-FFF2-40B4-BE49-F238E27FC236}">
                <a16:creationId xmlns:a16="http://schemas.microsoft.com/office/drawing/2014/main" id="{FD2D87C6-A8C7-B235-4E26-4CD969B84E06}"/>
              </a:ext>
            </a:extLst>
          </p:cNvPr>
          <p:cNvSpPr txBox="1"/>
          <p:nvPr/>
        </p:nvSpPr>
        <p:spPr>
          <a:xfrm>
            <a:off x="95074" y="6419376"/>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https://alves-ds.github.io/MastersAnalysis/resumo_processamento/</a:t>
            </a:r>
          </a:p>
        </p:txBody>
      </p:sp>
      <p:sp>
        <p:nvSpPr>
          <p:cNvPr id="4" name="Title 1">
            <a:extLst>
              <a:ext uri="{FF2B5EF4-FFF2-40B4-BE49-F238E27FC236}">
                <a16:creationId xmlns:a16="http://schemas.microsoft.com/office/drawing/2014/main" id="{91987C14-E69D-E42F-6A0C-0EFE39E74615}"/>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Método (instrumentos)</a:t>
            </a:r>
            <a:endParaRPr lang="en-US" sz="3600" dirty="0">
              <a:latin typeface="Times New Roman"/>
              <a:cs typeface="Times New Roman"/>
            </a:endParaRPr>
          </a:p>
        </p:txBody>
      </p:sp>
    </p:spTree>
    <p:extLst>
      <p:ext uri="{BB962C8B-B14F-4D97-AF65-F5344CB8AC3E}">
        <p14:creationId xmlns:p14="http://schemas.microsoft.com/office/powerpoint/2010/main" val="383574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0C45-FDE8-BA06-956B-CBEC6BF02DB9}"/>
              </a:ext>
            </a:extLst>
          </p:cNvPr>
          <p:cNvSpPr>
            <a:spLocks noGrp="1"/>
          </p:cNvSpPr>
          <p:nvPr>
            <p:ph type="title"/>
          </p:nvPr>
        </p:nvSpPr>
        <p:spPr>
          <a:xfrm>
            <a:off x="838200" y="158957"/>
            <a:ext cx="10515599" cy="550492"/>
          </a:xfrm>
        </p:spPr>
        <p:txBody>
          <a:bodyPr vert="horz" lIns="91440" tIns="45720" rIns="91440" bIns="45720" rtlCol="0" anchor="b">
            <a:noAutofit/>
          </a:bodyPr>
          <a:lstStyle/>
          <a:p>
            <a:pPr algn="ctr"/>
            <a:r>
              <a:rPr lang="en-US" sz="3600" kern="1200" dirty="0" err="1">
                <a:latin typeface="Times New Roman"/>
                <a:cs typeface="Times New Roman"/>
              </a:rPr>
              <a:t>Estudos</a:t>
            </a:r>
            <a:r>
              <a:rPr lang="en-US" sz="3600" kern="1200" dirty="0">
                <a:latin typeface="Times New Roman"/>
                <a:cs typeface="Times New Roman"/>
              </a:rPr>
              <a:t> </a:t>
            </a:r>
            <a:r>
              <a:rPr lang="en-US" sz="3600" kern="1200" dirty="0" err="1">
                <a:latin typeface="Times New Roman"/>
                <a:cs typeface="Times New Roman"/>
              </a:rPr>
              <a:t>associando</a:t>
            </a:r>
            <a:r>
              <a:rPr lang="en-US" sz="3600" kern="1200" dirty="0">
                <a:latin typeface="Times New Roman"/>
                <a:cs typeface="Times New Roman"/>
              </a:rPr>
              <a:t> </a:t>
            </a:r>
            <a:r>
              <a:rPr lang="en-US" sz="3600" kern="1200" dirty="0" err="1">
                <a:latin typeface="Times New Roman"/>
                <a:cs typeface="Times New Roman"/>
              </a:rPr>
              <a:t>atividade</a:t>
            </a:r>
            <a:r>
              <a:rPr lang="en-US" sz="3600" kern="1200" dirty="0">
                <a:latin typeface="Times New Roman"/>
                <a:cs typeface="Times New Roman"/>
              </a:rPr>
              <a:t> </a:t>
            </a:r>
            <a:r>
              <a:rPr lang="en-US" sz="3600" kern="1200" dirty="0" err="1">
                <a:latin typeface="Times New Roman"/>
                <a:cs typeface="Times New Roman"/>
              </a:rPr>
              <a:t>física</a:t>
            </a:r>
            <a:r>
              <a:rPr lang="en-US" sz="3600" kern="1200" dirty="0">
                <a:latin typeface="Times New Roman"/>
                <a:cs typeface="Times New Roman"/>
              </a:rPr>
              <a:t> à </a:t>
            </a:r>
            <a:r>
              <a:rPr lang="en-US" sz="3600" kern="1200" dirty="0" err="1">
                <a:latin typeface="Times New Roman"/>
                <a:cs typeface="Times New Roman"/>
              </a:rPr>
              <a:t>saúde</a:t>
            </a:r>
            <a:endParaRPr lang="en-US" sz="3600" kern="1200" dirty="0">
              <a:latin typeface="Times New Roman"/>
              <a:cs typeface="Times New Roman"/>
            </a:endParaRPr>
          </a:p>
        </p:txBody>
      </p:sp>
      <p:pic>
        <p:nvPicPr>
          <p:cNvPr id="3" name="Picture 2" descr="A screenshot of a computer&#10;&#10;Description automatically generated">
            <a:extLst>
              <a:ext uri="{FF2B5EF4-FFF2-40B4-BE49-F238E27FC236}">
                <a16:creationId xmlns:a16="http://schemas.microsoft.com/office/drawing/2014/main" id="{DA841555-2B1D-2AA0-A84A-4C86529390A6}"/>
              </a:ext>
            </a:extLst>
          </p:cNvPr>
          <p:cNvPicPr>
            <a:picLocks noChangeAspect="1"/>
          </p:cNvPicPr>
          <p:nvPr/>
        </p:nvPicPr>
        <p:blipFill>
          <a:blip r:embed="rId2"/>
          <a:stretch>
            <a:fillRect/>
          </a:stretch>
        </p:blipFill>
        <p:spPr>
          <a:xfrm>
            <a:off x="838200" y="1877950"/>
            <a:ext cx="10515599" cy="3102100"/>
          </a:xfrm>
          <a:prstGeom prst="rect">
            <a:avLst/>
          </a:prstGeom>
        </p:spPr>
      </p:pic>
    </p:spTree>
    <p:extLst>
      <p:ext uri="{BB962C8B-B14F-4D97-AF65-F5344CB8AC3E}">
        <p14:creationId xmlns:p14="http://schemas.microsoft.com/office/powerpoint/2010/main" val="924896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2D91A80-424C-43FF-B36B-58B851DC5E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A4A0EAA-35EF-670F-E4A2-31542B72E45B}"/>
              </a:ext>
            </a:extLst>
          </p:cNvPr>
          <p:cNvSpPr txBox="1">
            <a:spLocks/>
          </p:cNvSpPr>
          <p:nvPr/>
        </p:nvSpPr>
        <p:spPr>
          <a:xfrm>
            <a:off x="9267909" y="2023110"/>
            <a:ext cx="2446464" cy="28460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err="1">
                <a:latin typeface="Times New Roman" panose="02020603050405020304" pitchFamily="18" charset="0"/>
                <a:cs typeface="Times New Roman" panose="02020603050405020304" pitchFamily="18" charset="0"/>
              </a:rPr>
              <a:t>Método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softwares</a:t>
            </a:r>
            <a:r>
              <a:rPr lang="en-US" sz="3200" dirty="0">
                <a:latin typeface="Times New Roman" panose="02020603050405020304" pitchFamily="18" charset="0"/>
                <a:cs typeface="Times New Roman" panose="02020603050405020304" pitchFamily="18" charset="0"/>
              </a:rPr>
              <a:t> e </a:t>
            </a:r>
            <a:r>
              <a:rPr lang="en-US" sz="3200" dirty="0" err="1">
                <a:latin typeface="Times New Roman" panose="02020603050405020304" pitchFamily="18" charset="0"/>
                <a:cs typeface="Times New Roman" panose="02020603050405020304" pitchFamily="18" charset="0"/>
              </a:rPr>
              <a:t>linguagens</a:t>
            </a:r>
            <a:r>
              <a:rPr lang="en-US" sz="3200" dirty="0">
                <a:latin typeface="Times New Roman" panose="02020603050405020304" pitchFamily="18" charset="0"/>
                <a:cs typeface="Times New Roman" panose="02020603050405020304" pitchFamily="18" charset="0"/>
              </a:rPr>
              <a:t> de </a:t>
            </a:r>
            <a:r>
              <a:rPr lang="en-US" sz="3200" dirty="0" err="1">
                <a:latin typeface="Times New Roman" panose="02020603050405020304" pitchFamily="18" charset="0"/>
                <a:cs typeface="Times New Roman" panose="02020603050405020304" pitchFamily="18" charset="0"/>
              </a:rPr>
              <a:t>programação</a:t>
            </a:r>
            <a:r>
              <a:rPr lang="en-US" sz="3200" dirty="0">
                <a:latin typeface="Times New Roman" panose="02020603050405020304" pitchFamily="18" charset="0"/>
                <a:cs typeface="Times New Roman" panose="02020603050405020304" pitchFamily="18" charset="0"/>
              </a:rPr>
              <a:t>)</a:t>
            </a:r>
          </a:p>
        </p:txBody>
      </p:sp>
      <p:sp>
        <p:nvSpPr>
          <p:cNvPr id="13" name="CaixaDeTexto 12">
            <a:extLst>
              <a:ext uri="{FF2B5EF4-FFF2-40B4-BE49-F238E27FC236}">
                <a16:creationId xmlns:a16="http://schemas.microsoft.com/office/drawing/2014/main" id="{40C659CF-1AF5-0B0C-E412-A6CDAC9FAB0E}"/>
              </a:ext>
            </a:extLst>
          </p:cNvPr>
          <p:cNvSpPr txBox="1"/>
          <p:nvPr/>
        </p:nvSpPr>
        <p:spPr>
          <a:xfrm>
            <a:off x="9267908" y="5086350"/>
            <a:ext cx="2446465" cy="1178298"/>
          </a:xfrm>
          <a:prstGeom prst="rect">
            <a:avLst/>
          </a:prstGeom>
        </p:spPr>
        <p:txBody>
          <a:bodyPr vert="horz" lIns="91440" tIns="45720" rIns="91440" bIns="45720" rtlCol="0">
            <a:normAutofit/>
          </a:bodyPr>
          <a:lstStyle/>
          <a:p>
            <a:pPr>
              <a:lnSpc>
                <a:spcPct val="90000"/>
              </a:lnSpc>
              <a:spcBef>
                <a:spcPts val="1000"/>
              </a:spcBef>
            </a:pPr>
            <a:r>
              <a:rPr lang="en-US" sz="1600" dirty="0">
                <a:latin typeface="Times New Roman" panose="02020603050405020304" pitchFamily="18" charset="0"/>
                <a:cs typeface="Times New Roman" panose="02020603050405020304" pitchFamily="18" charset="0"/>
              </a:rPr>
              <a:t>https://github.com/alves-ds/MastersAnalysis</a:t>
            </a:r>
          </a:p>
        </p:txBody>
      </p:sp>
      <p:sp>
        <p:nvSpPr>
          <p:cNvPr id="1033" name="Rectangle 103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6834BFF-0184-30FE-E354-9A9E8A30434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1382" y="883463"/>
            <a:ext cx="2884279" cy="252374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6">
            <a:extLst>
              <a:ext uri="{FF2B5EF4-FFF2-40B4-BE49-F238E27FC236}">
                <a16:creationId xmlns:a16="http://schemas.microsoft.com/office/drawing/2014/main" id="{60D5B1C0-91C8-D3BE-F94C-C8692807C02F}"/>
              </a:ext>
            </a:extLst>
          </p:cNvPr>
          <p:cNvPicPr>
            <a:picLocks noChangeAspect="1"/>
          </p:cNvPicPr>
          <p:nvPr/>
        </p:nvPicPr>
        <p:blipFill>
          <a:blip r:embed="rId3"/>
          <a:stretch>
            <a:fillRect/>
          </a:stretch>
        </p:blipFill>
        <p:spPr>
          <a:xfrm>
            <a:off x="4424454" y="1108406"/>
            <a:ext cx="3703320" cy="2073858"/>
          </a:xfrm>
          <a:prstGeom prst="rect">
            <a:avLst/>
          </a:prstGeom>
        </p:spPr>
      </p:pic>
      <p:pic>
        <p:nvPicPr>
          <p:cNvPr id="7" name="Imagem 3" descr="Logotipo, nome da empresa&#10;&#10;Descrição gerada automaticamente">
            <a:extLst>
              <a:ext uri="{FF2B5EF4-FFF2-40B4-BE49-F238E27FC236}">
                <a16:creationId xmlns:a16="http://schemas.microsoft.com/office/drawing/2014/main" id="{4F3708C7-2F28-DE3D-4448-62BB74E5B570}"/>
              </a:ext>
            </a:extLst>
          </p:cNvPr>
          <p:cNvPicPr>
            <a:picLocks noChangeAspect="1"/>
          </p:cNvPicPr>
          <p:nvPr/>
        </p:nvPicPr>
        <p:blipFill>
          <a:blip r:embed="rId4"/>
          <a:stretch>
            <a:fillRect/>
          </a:stretch>
        </p:blipFill>
        <p:spPr>
          <a:xfrm>
            <a:off x="556436" y="4193597"/>
            <a:ext cx="3703320" cy="1249870"/>
          </a:xfrm>
          <a:prstGeom prst="rect">
            <a:avLst/>
          </a:prstGeom>
        </p:spPr>
      </p:pic>
      <p:pic>
        <p:nvPicPr>
          <p:cNvPr id="6" name="Imagem 7" descr="Logotipo&#10;&#10;Descrição gerada automaticamente">
            <a:extLst>
              <a:ext uri="{FF2B5EF4-FFF2-40B4-BE49-F238E27FC236}">
                <a16:creationId xmlns:a16="http://schemas.microsoft.com/office/drawing/2014/main" id="{F002BF7D-2FBC-7A5B-3F9E-023E30F1A24B}"/>
              </a:ext>
            </a:extLst>
          </p:cNvPr>
          <p:cNvPicPr>
            <a:picLocks noChangeAspect="1"/>
          </p:cNvPicPr>
          <p:nvPr/>
        </p:nvPicPr>
        <p:blipFill>
          <a:blip r:embed="rId5"/>
          <a:stretch>
            <a:fillRect/>
          </a:stretch>
        </p:blipFill>
        <p:spPr>
          <a:xfrm>
            <a:off x="4424454" y="4364876"/>
            <a:ext cx="3703320" cy="907313"/>
          </a:xfrm>
          <a:prstGeom prst="rect">
            <a:avLst/>
          </a:prstGeom>
        </p:spPr>
      </p:pic>
      <p:sp>
        <p:nvSpPr>
          <p:cNvPr id="1037" name="Rectangle 103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52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aixaDeTexto 41">
            <a:extLst>
              <a:ext uri="{FF2B5EF4-FFF2-40B4-BE49-F238E27FC236}">
                <a16:creationId xmlns:a16="http://schemas.microsoft.com/office/drawing/2014/main" id="{0832F5CD-40FA-E3EE-B8E6-49DE8471E96D}"/>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https://alves-ds.github.io/MastersAnalysis/resumo_modeloMisto/</a:t>
            </a:r>
          </a:p>
        </p:txBody>
      </p:sp>
      <p:pic>
        <p:nvPicPr>
          <p:cNvPr id="44" name="Imagem 43">
            <a:extLst>
              <a:ext uri="{FF2B5EF4-FFF2-40B4-BE49-F238E27FC236}">
                <a16:creationId xmlns:a16="http://schemas.microsoft.com/office/drawing/2014/main" id="{8DFB625F-E93B-C903-1061-CD512E54791F}"/>
              </a:ext>
            </a:extLst>
          </p:cNvPr>
          <p:cNvPicPr>
            <a:picLocks noChangeAspect="1"/>
          </p:cNvPicPr>
          <p:nvPr/>
        </p:nvPicPr>
        <p:blipFill>
          <a:blip r:embed="rId2"/>
          <a:stretch>
            <a:fillRect/>
          </a:stretch>
        </p:blipFill>
        <p:spPr>
          <a:xfrm>
            <a:off x="912302" y="1235139"/>
            <a:ext cx="10367395" cy="4972278"/>
          </a:xfrm>
          <a:prstGeom prst="rect">
            <a:avLst/>
          </a:prstGeom>
        </p:spPr>
      </p:pic>
      <p:sp>
        <p:nvSpPr>
          <p:cNvPr id="3" name="Title 1">
            <a:extLst>
              <a:ext uri="{FF2B5EF4-FFF2-40B4-BE49-F238E27FC236}">
                <a16:creationId xmlns:a16="http://schemas.microsoft.com/office/drawing/2014/main" id="{BE6663E7-FFEC-63D4-F977-42D24DC3E42E}"/>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(panorama geral – </a:t>
            </a:r>
            <a:r>
              <a:rPr lang="pt-BR" sz="3600" dirty="0" err="1">
                <a:latin typeface="Times New Roman"/>
                <a:cs typeface="Times New Roman"/>
              </a:rPr>
              <a:t>GLMMs</a:t>
            </a:r>
            <a:r>
              <a:rPr lang="pt-BR" sz="3600" dirty="0">
                <a:latin typeface="Times New Roman"/>
                <a:cs typeface="Times New Roman"/>
              </a:rPr>
              <a:t>)</a:t>
            </a:r>
            <a:endParaRPr lang="en-US" sz="3600" dirty="0">
              <a:latin typeface="Times New Roman"/>
              <a:cs typeface="Times New Roman"/>
            </a:endParaRPr>
          </a:p>
        </p:txBody>
      </p:sp>
    </p:spTree>
    <p:extLst>
      <p:ext uri="{BB962C8B-B14F-4D97-AF65-F5344CB8AC3E}">
        <p14:creationId xmlns:p14="http://schemas.microsoft.com/office/powerpoint/2010/main" val="37043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13FC6A48-1FD9-CB6C-E94F-4E1E1E0D93B5}"/>
              </a:ext>
            </a:extLst>
          </p:cNvPr>
          <p:cNvGraphicFramePr/>
          <p:nvPr>
            <p:extLst>
              <p:ext uri="{D42A27DB-BD31-4B8C-83A1-F6EECF244321}">
                <p14:modId xmlns:p14="http://schemas.microsoft.com/office/powerpoint/2010/main" val="3517551809"/>
              </p:ext>
            </p:extLst>
          </p:nvPr>
        </p:nvGraphicFramePr>
        <p:xfrm>
          <a:off x="134112" y="1152144"/>
          <a:ext cx="11923776" cy="536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AB9F9174-8651-0F90-EBDA-F9194931D9C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Estatística descritiva e exploratória</a:t>
            </a:r>
            <a:endParaRPr lang="en-US" sz="3600" dirty="0">
              <a:latin typeface="Times New Roman"/>
              <a:cs typeface="Times New Roman"/>
            </a:endParaRPr>
          </a:p>
        </p:txBody>
      </p:sp>
      <p:sp>
        <p:nvSpPr>
          <p:cNvPr id="5" name="CaixaDeTexto 4">
            <a:extLst>
              <a:ext uri="{FF2B5EF4-FFF2-40B4-BE49-F238E27FC236}">
                <a16:creationId xmlns:a16="http://schemas.microsoft.com/office/drawing/2014/main" id="{DF567785-6664-2C98-C33B-992FAF2D28D7}"/>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https://alves-ds.github.io/MastersAnalysis/resumo_exploratoria/</a:t>
            </a:r>
          </a:p>
        </p:txBody>
      </p:sp>
    </p:spTree>
    <p:extLst>
      <p:ext uri="{BB962C8B-B14F-4D97-AF65-F5344CB8AC3E}">
        <p14:creationId xmlns:p14="http://schemas.microsoft.com/office/powerpoint/2010/main" val="405418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48BD77B-61B1-4E72-9DA0-5D4F16BDAF2B}"/>
                                            </p:graphicEl>
                                          </p:spTgt>
                                        </p:tgtEl>
                                        <p:attrNameLst>
                                          <p:attrName>style.visibility</p:attrName>
                                        </p:attrNameLst>
                                      </p:cBhvr>
                                      <p:to>
                                        <p:strVal val="visible"/>
                                      </p:to>
                                    </p:set>
                                    <p:animEffect transition="in" filter="fade">
                                      <p:cBhvr>
                                        <p:cTn id="7" dur="500"/>
                                        <p:tgtEl>
                                          <p:spTgt spid="2">
                                            <p:graphicEl>
                                              <a:dgm id="{D48BD77B-61B1-4E72-9DA0-5D4F16BDAF2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03F3138A-030D-474A-B56E-1841D628DAF9}"/>
                                            </p:graphicEl>
                                          </p:spTgt>
                                        </p:tgtEl>
                                        <p:attrNameLst>
                                          <p:attrName>style.visibility</p:attrName>
                                        </p:attrNameLst>
                                      </p:cBhvr>
                                      <p:to>
                                        <p:strVal val="visible"/>
                                      </p:to>
                                    </p:set>
                                    <p:animEffect transition="in" filter="fade">
                                      <p:cBhvr>
                                        <p:cTn id="10" dur="500"/>
                                        <p:tgtEl>
                                          <p:spTgt spid="2">
                                            <p:graphicEl>
                                              <a:dgm id="{03F3138A-030D-474A-B56E-1841D628DAF9}"/>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46F2CAE1-49BC-4889-B87F-18480FC4FEC6}"/>
                                            </p:graphicEl>
                                          </p:spTgt>
                                        </p:tgtEl>
                                        <p:attrNameLst>
                                          <p:attrName>style.visibility</p:attrName>
                                        </p:attrNameLst>
                                      </p:cBhvr>
                                      <p:to>
                                        <p:strVal val="visible"/>
                                      </p:to>
                                    </p:set>
                                    <p:animEffect transition="in" filter="fade">
                                      <p:cBhvr>
                                        <p:cTn id="15" dur="500"/>
                                        <p:tgtEl>
                                          <p:spTgt spid="2">
                                            <p:graphicEl>
                                              <a:dgm id="{46F2CAE1-49BC-4889-B87F-18480FC4FEC6}"/>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44F5569E-5FDD-4125-9A0B-D4C5EE28B5A7}"/>
                                            </p:graphicEl>
                                          </p:spTgt>
                                        </p:tgtEl>
                                        <p:attrNameLst>
                                          <p:attrName>style.visibility</p:attrName>
                                        </p:attrNameLst>
                                      </p:cBhvr>
                                      <p:to>
                                        <p:strVal val="visible"/>
                                      </p:to>
                                    </p:set>
                                    <p:animEffect transition="in" filter="fade">
                                      <p:cBhvr>
                                        <p:cTn id="18" dur="500"/>
                                        <p:tgtEl>
                                          <p:spTgt spid="2">
                                            <p:graphicEl>
                                              <a:dgm id="{44F5569E-5FDD-4125-9A0B-D4C5EE28B5A7}"/>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B609E452-4A0C-4336-ABB7-6A87534B02B7}"/>
                                            </p:graphicEl>
                                          </p:spTgt>
                                        </p:tgtEl>
                                        <p:attrNameLst>
                                          <p:attrName>style.visibility</p:attrName>
                                        </p:attrNameLst>
                                      </p:cBhvr>
                                      <p:to>
                                        <p:strVal val="visible"/>
                                      </p:to>
                                    </p:set>
                                    <p:animEffect transition="in" filter="fade">
                                      <p:cBhvr>
                                        <p:cTn id="23" dur="500"/>
                                        <p:tgtEl>
                                          <p:spTgt spid="2">
                                            <p:graphicEl>
                                              <a:dgm id="{B609E452-4A0C-4336-ABB7-6A87534B02B7}"/>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591F5C89-80D0-40E3-A5AA-CFA9345285EE}"/>
                                            </p:graphicEl>
                                          </p:spTgt>
                                        </p:tgtEl>
                                        <p:attrNameLst>
                                          <p:attrName>style.visibility</p:attrName>
                                        </p:attrNameLst>
                                      </p:cBhvr>
                                      <p:to>
                                        <p:strVal val="visible"/>
                                      </p:to>
                                    </p:set>
                                    <p:animEffect transition="in" filter="fade">
                                      <p:cBhvr>
                                        <p:cTn id="26" dur="500"/>
                                        <p:tgtEl>
                                          <p:spTgt spid="2">
                                            <p:graphicEl>
                                              <a:dgm id="{591F5C89-80D0-40E3-A5AA-CFA9345285EE}"/>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B481FEDF-1479-4DD6-9B92-808475A6E78B}"/>
                                            </p:graphicEl>
                                          </p:spTgt>
                                        </p:tgtEl>
                                        <p:attrNameLst>
                                          <p:attrName>style.visibility</p:attrName>
                                        </p:attrNameLst>
                                      </p:cBhvr>
                                      <p:to>
                                        <p:strVal val="visible"/>
                                      </p:to>
                                    </p:set>
                                    <p:animEffect transition="in" filter="fade">
                                      <p:cBhvr>
                                        <p:cTn id="31" dur="500"/>
                                        <p:tgtEl>
                                          <p:spTgt spid="2">
                                            <p:graphicEl>
                                              <a:dgm id="{B481FEDF-1479-4DD6-9B92-808475A6E78B}"/>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AF2A9707-4B32-457B-B23A-550C5803BE44}"/>
                                            </p:graphicEl>
                                          </p:spTgt>
                                        </p:tgtEl>
                                        <p:attrNameLst>
                                          <p:attrName>style.visibility</p:attrName>
                                        </p:attrNameLst>
                                      </p:cBhvr>
                                      <p:to>
                                        <p:strVal val="visible"/>
                                      </p:to>
                                    </p:set>
                                    <p:animEffect transition="in" filter="fade">
                                      <p:cBhvr>
                                        <p:cTn id="34" dur="500"/>
                                        <p:tgtEl>
                                          <p:spTgt spid="2">
                                            <p:graphicEl>
                                              <a:dgm id="{AF2A9707-4B32-457B-B23A-550C5803BE44}"/>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CFD0886D-83C4-4CB9-BB2E-8EDB336C0931}"/>
                                            </p:graphicEl>
                                          </p:spTgt>
                                        </p:tgtEl>
                                        <p:attrNameLst>
                                          <p:attrName>style.visibility</p:attrName>
                                        </p:attrNameLst>
                                      </p:cBhvr>
                                      <p:to>
                                        <p:strVal val="visible"/>
                                      </p:to>
                                    </p:set>
                                    <p:animEffect transition="in" filter="fade">
                                      <p:cBhvr>
                                        <p:cTn id="39" dur="500"/>
                                        <p:tgtEl>
                                          <p:spTgt spid="2">
                                            <p:graphicEl>
                                              <a:dgm id="{CFD0886D-83C4-4CB9-BB2E-8EDB336C0931}"/>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E3989363-F3BD-49D5-94CB-9BD8A8807832}"/>
                                            </p:graphicEl>
                                          </p:spTgt>
                                        </p:tgtEl>
                                        <p:attrNameLst>
                                          <p:attrName>style.visibility</p:attrName>
                                        </p:attrNameLst>
                                      </p:cBhvr>
                                      <p:to>
                                        <p:strVal val="visible"/>
                                      </p:to>
                                    </p:set>
                                    <p:animEffect transition="in" filter="fade">
                                      <p:cBhvr>
                                        <p:cTn id="42" dur="500"/>
                                        <p:tgtEl>
                                          <p:spTgt spid="2">
                                            <p:graphicEl>
                                              <a:dgm id="{E3989363-F3BD-49D5-94CB-9BD8A880783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EC326CF7-645B-4C6B-80BB-DB7BF8EC01C3}"/>
                                            </p:graphicEl>
                                          </p:spTgt>
                                        </p:tgtEl>
                                        <p:attrNameLst>
                                          <p:attrName>style.visibility</p:attrName>
                                        </p:attrNameLst>
                                      </p:cBhvr>
                                      <p:to>
                                        <p:strVal val="visible"/>
                                      </p:to>
                                    </p:set>
                                    <p:animEffect transition="in" filter="fade">
                                      <p:cBhvr>
                                        <p:cTn id="47" dur="500"/>
                                        <p:tgtEl>
                                          <p:spTgt spid="2">
                                            <p:graphicEl>
                                              <a:dgm id="{EC326CF7-645B-4C6B-80BB-DB7BF8EC01C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38E87B0E-CE1B-4840-8D0D-66E179623E46}"/>
                                            </p:graphicEl>
                                          </p:spTgt>
                                        </p:tgtEl>
                                        <p:attrNameLst>
                                          <p:attrName>style.visibility</p:attrName>
                                        </p:attrNameLst>
                                      </p:cBhvr>
                                      <p:to>
                                        <p:strVal val="visible"/>
                                      </p:to>
                                    </p:set>
                                    <p:animEffect transition="in" filter="fade">
                                      <p:cBhvr>
                                        <p:cTn id="50" dur="500"/>
                                        <p:tgtEl>
                                          <p:spTgt spid="2">
                                            <p:graphicEl>
                                              <a:dgm id="{38E87B0E-CE1B-4840-8D0D-66E179623E4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B3F6F4BA-A355-C850-310A-51C6E40468E9}"/>
              </a:ext>
            </a:extLst>
          </p:cNvPr>
          <p:cNvGraphicFramePr/>
          <p:nvPr>
            <p:extLst>
              <p:ext uri="{D42A27DB-BD31-4B8C-83A1-F6EECF244321}">
                <p14:modId xmlns:p14="http://schemas.microsoft.com/office/powerpoint/2010/main" val="1673603001"/>
              </p:ext>
            </p:extLst>
          </p:nvPr>
        </p:nvGraphicFramePr>
        <p:xfrm>
          <a:off x="1451966" y="1150300"/>
          <a:ext cx="9288067" cy="45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6B4E69EC-6989-0277-CB0F-6E569858BB51}"/>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(dados do IPAQ)</a:t>
            </a:r>
            <a:endParaRPr lang="en-US" sz="3600" dirty="0">
              <a:latin typeface="Times New Roman"/>
              <a:cs typeface="Times New Roman"/>
            </a:endParaRPr>
          </a:p>
        </p:txBody>
      </p:sp>
      <p:sp>
        <p:nvSpPr>
          <p:cNvPr id="6" name="CaixaDeTexto 5">
            <a:extLst>
              <a:ext uri="{FF2B5EF4-FFF2-40B4-BE49-F238E27FC236}">
                <a16:creationId xmlns:a16="http://schemas.microsoft.com/office/drawing/2014/main" id="{5EFF0F02-3A8C-5A1B-C097-72EE951D281E}"/>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https://alves-ds.github.io/MastersAnalysis/resumo_modeloMisto/</a:t>
            </a:r>
          </a:p>
        </p:txBody>
      </p:sp>
    </p:spTree>
    <p:extLst>
      <p:ext uri="{BB962C8B-B14F-4D97-AF65-F5344CB8AC3E}">
        <p14:creationId xmlns:p14="http://schemas.microsoft.com/office/powerpoint/2010/main" val="229401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A239D6A5-E187-4C32-ABCC-1BDD4A8D7F1D}"/>
                                            </p:graphicEl>
                                          </p:spTgt>
                                        </p:tgtEl>
                                        <p:attrNameLst>
                                          <p:attrName>style.visibility</p:attrName>
                                        </p:attrNameLst>
                                      </p:cBhvr>
                                      <p:to>
                                        <p:strVal val="visible"/>
                                      </p:to>
                                    </p:set>
                                    <p:animEffect transition="in" filter="fade">
                                      <p:cBhvr>
                                        <p:cTn id="7" dur="500"/>
                                        <p:tgtEl>
                                          <p:spTgt spid="2">
                                            <p:graphicEl>
                                              <a:dgm id="{A239D6A5-E187-4C32-ABCC-1BDD4A8D7F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185EB14-FA2D-4C7B-90B1-19D74552A734}"/>
                                            </p:graphicEl>
                                          </p:spTgt>
                                        </p:tgtEl>
                                        <p:attrNameLst>
                                          <p:attrName>style.visibility</p:attrName>
                                        </p:attrNameLst>
                                      </p:cBhvr>
                                      <p:to>
                                        <p:strVal val="visible"/>
                                      </p:to>
                                    </p:set>
                                    <p:animEffect transition="in" filter="fade">
                                      <p:cBhvr>
                                        <p:cTn id="12" dur="500"/>
                                        <p:tgtEl>
                                          <p:spTgt spid="2">
                                            <p:graphicEl>
                                              <a:dgm id="{9185EB14-FA2D-4C7B-90B1-19D74552A73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A7AE38B9-98AD-40E1-ACC5-91BE5FC19DDB}"/>
                                            </p:graphicEl>
                                          </p:spTgt>
                                        </p:tgtEl>
                                        <p:attrNameLst>
                                          <p:attrName>style.visibility</p:attrName>
                                        </p:attrNameLst>
                                      </p:cBhvr>
                                      <p:to>
                                        <p:strVal val="visible"/>
                                      </p:to>
                                    </p:set>
                                    <p:animEffect transition="in" filter="fade">
                                      <p:cBhvr>
                                        <p:cTn id="17" dur="500"/>
                                        <p:tgtEl>
                                          <p:spTgt spid="2">
                                            <p:graphicEl>
                                              <a:dgm id="{A7AE38B9-98AD-40E1-ACC5-91BE5FC19D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9813C2-1CC3-1852-6A3D-DCC36B95D32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Modelagem estatística (dados do smartphone)</a:t>
            </a:r>
            <a:endParaRPr lang="en-US" sz="3600" dirty="0">
              <a:latin typeface="Times New Roman"/>
              <a:cs typeface="Times New Roman"/>
            </a:endParaRPr>
          </a:p>
        </p:txBody>
      </p:sp>
      <p:sp>
        <p:nvSpPr>
          <p:cNvPr id="2" name="CaixaDeTexto 1">
            <a:extLst>
              <a:ext uri="{FF2B5EF4-FFF2-40B4-BE49-F238E27FC236}">
                <a16:creationId xmlns:a16="http://schemas.microsoft.com/office/drawing/2014/main" id="{177B5811-B9B2-296D-335E-5240BA57D01B}"/>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https://alves-ds.github.io/MastersAnalysis/resumo_modeloMisto/</a:t>
            </a:r>
          </a:p>
        </p:txBody>
      </p:sp>
      <p:graphicFrame>
        <p:nvGraphicFramePr>
          <p:cNvPr id="6" name="Diagrama 5">
            <a:extLst>
              <a:ext uri="{FF2B5EF4-FFF2-40B4-BE49-F238E27FC236}">
                <a16:creationId xmlns:a16="http://schemas.microsoft.com/office/drawing/2014/main" id="{3A473CF6-115B-BEB4-F274-AFCE4B1E1FDC}"/>
              </a:ext>
            </a:extLst>
          </p:cNvPr>
          <p:cNvGraphicFramePr/>
          <p:nvPr>
            <p:extLst>
              <p:ext uri="{D42A27DB-BD31-4B8C-83A1-F6EECF244321}">
                <p14:modId xmlns:p14="http://schemas.microsoft.com/office/powerpoint/2010/main" val="3293910188"/>
              </p:ext>
            </p:extLst>
          </p:nvPr>
        </p:nvGraphicFramePr>
        <p:xfrm>
          <a:off x="1451966" y="1150300"/>
          <a:ext cx="9288067" cy="45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28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239D6A5-E187-4C32-ABCC-1BDD4A8D7F1D}"/>
                                            </p:graphicEl>
                                          </p:spTgt>
                                        </p:tgtEl>
                                        <p:attrNameLst>
                                          <p:attrName>style.visibility</p:attrName>
                                        </p:attrNameLst>
                                      </p:cBhvr>
                                      <p:to>
                                        <p:strVal val="visible"/>
                                      </p:to>
                                    </p:set>
                                    <p:animEffect transition="in" filter="fade">
                                      <p:cBhvr>
                                        <p:cTn id="7" dur="500"/>
                                        <p:tgtEl>
                                          <p:spTgt spid="6">
                                            <p:graphicEl>
                                              <a:dgm id="{A239D6A5-E187-4C32-ABCC-1BDD4A8D7F1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9185EB14-FA2D-4C7B-90B1-19D74552A734}"/>
                                            </p:graphicEl>
                                          </p:spTgt>
                                        </p:tgtEl>
                                        <p:attrNameLst>
                                          <p:attrName>style.visibility</p:attrName>
                                        </p:attrNameLst>
                                      </p:cBhvr>
                                      <p:to>
                                        <p:strVal val="visible"/>
                                      </p:to>
                                    </p:set>
                                    <p:animEffect transition="in" filter="fade">
                                      <p:cBhvr>
                                        <p:cTn id="12" dur="500"/>
                                        <p:tgtEl>
                                          <p:spTgt spid="6">
                                            <p:graphicEl>
                                              <a:dgm id="{9185EB14-FA2D-4C7B-90B1-19D74552A73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A7AE38B9-98AD-40E1-ACC5-91BE5FC19DDB}"/>
                                            </p:graphicEl>
                                          </p:spTgt>
                                        </p:tgtEl>
                                        <p:attrNameLst>
                                          <p:attrName>style.visibility</p:attrName>
                                        </p:attrNameLst>
                                      </p:cBhvr>
                                      <p:to>
                                        <p:strVal val="visible"/>
                                      </p:to>
                                    </p:set>
                                    <p:animEffect transition="in" filter="fade">
                                      <p:cBhvr>
                                        <p:cTn id="17" dur="500"/>
                                        <p:tgtEl>
                                          <p:spTgt spid="6">
                                            <p:graphicEl>
                                              <a:dgm id="{A7AE38B9-98AD-40E1-ACC5-91BE5FC19DD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2" name="Diagrama 1">
                <a:extLst>
                  <a:ext uri="{FF2B5EF4-FFF2-40B4-BE49-F238E27FC236}">
                    <a16:creationId xmlns:a16="http://schemas.microsoft.com/office/drawing/2014/main" id="{AD4657D2-DCE5-F46C-19E5-F0CF811F4957}"/>
                  </a:ext>
                </a:extLst>
              </p:cNvPr>
              <p:cNvGraphicFramePr/>
              <p:nvPr>
                <p:extLst>
                  <p:ext uri="{D42A27DB-BD31-4B8C-83A1-F6EECF244321}">
                    <p14:modId xmlns:p14="http://schemas.microsoft.com/office/powerpoint/2010/main" val="2859253034"/>
                  </p:ext>
                </p:extLst>
              </p:nvPr>
            </p:nvGraphicFramePr>
            <p:xfrm>
              <a:off x="1610057" y="1516423"/>
              <a:ext cx="8971886" cy="38251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2" name="Diagrama 1">
                <a:extLst>
                  <a:ext uri="{FF2B5EF4-FFF2-40B4-BE49-F238E27FC236}">
                    <a16:creationId xmlns:a16="http://schemas.microsoft.com/office/drawing/2014/main" id="{AD4657D2-DCE5-F46C-19E5-F0CF811F4957}"/>
                  </a:ext>
                </a:extLst>
              </p:cNvPr>
              <p:cNvGraphicFramePr/>
              <p:nvPr>
                <p:extLst>
                  <p:ext uri="{D42A27DB-BD31-4B8C-83A1-F6EECF244321}">
                    <p14:modId xmlns:p14="http://schemas.microsoft.com/office/powerpoint/2010/main" val="2859253034"/>
                  </p:ext>
                </p:extLst>
              </p:nvPr>
            </p:nvGraphicFramePr>
            <p:xfrm>
              <a:off x="1610057" y="1516423"/>
              <a:ext cx="8971886" cy="3825154"/>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p:sp>
        <p:nvSpPr>
          <p:cNvPr id="4" name="CaixaDeTexto 3">
            <a:extLst>
              <a:ext uri="{FF2B5EF4-FFF2-40B4-BE49-F238E27FC236}">
                <a16:creationId xmlns:a16="http://schemas.microsoft.com/office/drawing/2014/main" id="{6199589A-BA35-611F-D93D-F20B50AB9A55}"/>
              </a:ext>
            </a:extLst>
          </p:cNvPr>
          <p:cNvSpPr txBox="1"/>
          <p:nvPr/>
        </p:nvSpPr>
        <p:spPr>
          <a:xfrm>
            <a:off x="9387586" y="6463449"/>
            <a:ext cx="26425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Koo</a:t>
            </a:r>
            <a:r>
              <a:rPr lang="pt-BR" sz="1400" dirty="0">
                <a:latin typeface="Times New Roman" panose="02020603050405020304" pitchFamily="18" charset="0"/>
                <a:ea typeface="+mn-lt"/>
                <a:cs typeface="Times New Roman" panose="02020603050405020304" pitchFamily="18" charset="0"/>
              </a:rPr>
              <a:t>; Li, 2016; Allen; Yen, 1979) </a:t>
            </a:r>
            <a:endParaRPr lang="pt-BR" sz="14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75811CF-6FEF-C513-D292-4504709A534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Confiabilidade teste-reteste</a:t>
            </a:r>
            <a:endParaRPr lang="en-US" sz="3600" dirty="0">
              <a:latin typeface="Times New Roman"/>
              <a:cs typeface="Times New Roman"/>
            </a:endParaRPr>
          </a:p>
        </p:txBody>
      </p:sp>
      <p:sp>
        <p:nvSpPr>
          <p:cNvPr id="8" name="CaixaDeTexto 7">
            <a:extLst>
              <a:ext uri="{FF2B5EF4-FFF2-40B4-BE49-F238E27FC236}">
                <a16:creationId xmlns:a16="http://schemas.microsoft.com/office/drawing/2014/main" id="{5FC8FCCF-41DF-A341-A826-41FA0DF64A38}"/>
              </a:ext>
            </a:extLst>
          </p:cNvPr>
          <p:cNvSpPr txBox="1"/>
          <p:nvPr/>
        </p:nvSpPr>
        <p:spPr>
          <a:xfrm>
            <a:off x="16188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https://alves-ds.github.io/MastersAnalysis/resumo_confiabilidade/</a:t>
            </a:r>
          </a:p>
        </p:txBody>
      </p:sp>
    </p:spTree>
    <p:extLst>
      <p:ext uri="{BB962C8B-B14F-4D97-AF65-F5344CB8AC3E}">
        <p14:creationId xmlns:p14="http://schemas.microsoft.com/office/powerpoint/2010/main" val="243820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E1EDC772-408B-4B76-AA2A-F95151015923}"/>
                                            </p:graphicEl>
                                          </p:spTgt>
                                        </p:tgtEl>
                                        <p:attrNameLst>
                                          <p:attrName>style.visibility</p:attrName>
                                        </p:attrNameLst>
                                      </p:cBhvr>
                                      <p:to>
                                        <p:strVal val="visible"/>
                                      </p:to>
                                    </p:set>
                                    <p:animEffect transition="in" filter="fade">
                                      <p:cBhvr>
                                        <p:cTn id="7" dur="500"/>
                                        <p:tgtEl>
                                          <p:spTgt spid="2">
                                            <p:graphicEl>
                                              <a:dgm id="{E1EDC772-408B-4B76-AA2A-F9515101592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8197A4C0-D470-411D-B51B-3523B7F7EFFD}"/>
                                            </p:graphicEl>
                                          </p:spTgt>
                                        </p:tgtEl>
                                        <p:attrNameLst>
                                          <p:attrName>style.visibility</p:attrName>
                                        </p:attrNameLst>
                                      </p:cBhvr>
                                      <p:to>
                                        <p:strVal val="visible"/>
                                      </p:to>
                                    </p:set>
                                    <p:animEffect transition="in" filter="fade">
                                      <p:cBhvr>
                                        <p:cTn id="12" dur="500"/>
                                        <p:tgtEl>
                                          <p:spTgt spid="2">
                                            <p:graphicEl>
                                              <a:dgm id="{8197A4C0-D470-411D-B51B-3523B7F7EFF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64B4E112-A48E-4DD9-ADFC-52AA3CAED031}"/>
                                            </p:graphicEl>
                                          </p:spTgt>
                                        </p:tgtEl>
                                        <p:attrNameLst>
                                          <p:attrName>style.visibility</p:attrName>
                                        </p:attrNameLst>
                                      </p:cBhvr>
                                      <p:to>
                                        <p:strVal val="visible"/>
                                      </p:to>
                                    </p:set>
                                    <p:animEffect transition="in" filter="fade">
                                      <p:cBhvr>
                                        <p:cTn id="17" dur="500"/>
                                        <p:tgtEl>
                                          <p:spTgt spid="2">
                                            <p:graphicEl>
                                              <a:dgm id="{64B4E112-A48E-4DD9-ADFC-52AA3CAED03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56D4F106-F828-4513-B80D-9BEC456B103D}"/>
                                            </p:graphicEl>
                                          </p:spTgt>
                                        </p:tgtEl>
                                        <p:attrNameLst>
                                          <p:attrName>style.visibility</p:attrName>
                                        </p:attrNameLst>
                                      </p:cBhvr>
                                      <p:to>
                                        <p:strVal val="visible"/>
                                      </p:to>
                                    </p:set>
                                    <p:animEffect transition="in" filter="fade">
                                      <p:cBhvr>
                                        <p:cTn id="22" dur="500"/>
                                        <p:tgtEl>
                                          <p:spTgt spid="2">
                                            <p:graphicEl>
                                              <a:dgm id="{56D4F106-F828-4513-B80D-9BEC456B103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7F3E63-0038-8C47-F875-D0D4F37E938E}"/>
                  </a:ext>
                </a:extLst>
              </p:cNvPr>
              <p:cNvSpPr txBox="1"/>
              <p:nvPr/>
            </p:nvSpPr>
            <p:spPr>
              <a:xfrm>
                <a:off x="3048698" y="2483770"/>
                <a:ext cx="609460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95</m:t>
                      </m:r>
                      <m:r>
                        <a:rPr lang="pt-BR" i="0">
                          <a:latin typeface="Cambria Math" panose="02040503050406030204" pitchFamily="18" charset="0"/>
                        </a:rPr>
                        <m:t>% </m:t>
                      </m:r>
                      <m:r>
                        <a:rPr lang="pt-BR" i="1">
                          <a:latin typeface="Cambria Math" panose="02040503050406030204" pitchFamily="18" charset="0"/>
                        </a:rPr>
                        <m:t>𝐼𝐶</m:t>
                      </m:r>
                      <m:r>
                        <a:rPr lang="pt-BR" i="0">
                          <a:latin typeface="Cambria Math" panose="02040503050406030204" pitchFamily="18" charset="0"/>
                        </a:rPr>
                        <m:t>=</m:t>
                      </m:r>
                      <m:sSub>
                        <m:sSubPr>
                          <m:ctrlPr>
                            <a:rPr lang="pt-BR" i="1">
                              <a:solidFill>
                                <a:srgbClr val="836967"/>
                              </a:solidFill>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𝑖𝑗</m:t>
                          </m:r>
                        </m:sub>
                      </m:sSub>
                      <m:r>
                        <a:rPr lang="pt-BR" i="0">
                          <a:latin typeface="Cambria Math" panose="02040503050406030204" pitchFamily="18" charset="0"/>
                        </a:rPr>
                        <m:t>±1.96</m:t>
                      </m:r>
                      <m:d>
                        <m:dPr>
                          <m:ctrlPr>
                            <a:rPr lang="pt-BR" i="1">
                              <a:latin typeface="Cambria Math" panose="02040503050406030204" pitchFamily="18" charset="0"/>
                            </a:rPr>
                          </m:ctrlPr>
                        </m:dPr>
                        <m:e>
                          <m:r>
                            <a:rPr lang="pt-BR" i="1">
                              <a:latin typeface="Cambria Math" panose="02040503050406030204" pitchFamily="18" charset="0"/>
                            </a:rPr>
                            <m:t>𝐸𝑃𝑀</m:t>
                          </m:r>
                        </m:e>
                      </m:d>
                    </m:oMath>
                  </m:oMathPara>
                </a14:m>
                <a:endParaRPr lang="pt-BR" dirty="0"/>
              </a:p>
            </p:txBody>
          </p:sp>
        </mc:Choice>
        <mc:Fallback xmlns="">
          <p:sp>
            <p:nvSpPr>
              <p:cNvPr id="5" name="CaixaDeTexto 4">
                <a:extLst>
                  <a:ext uri="{FF2B5EF4-FFF2-40B4-BE49-F238E27FC236}">
                    <a16:creationId xmlns:a16="http://schemas.microsoft.com/office/drawing/2014/main" id="{727F3E63-0038-8C47-F875-D0D4F37E938E}"/>
                  </a:ext>
                </a:extLst>
              </p:cNvPr>
              <p:cNvSpPr txBox="1">
                <a:spLocks noRot="1" noChangeAspect="1" noMove="1" noResize="1" noEditPoints="1" noAdjustHandles="1" noChangeArrowheads="1" noChangeShapeType="1" noTextEdit="1"/>
              </p:cNvSpPr>
              <p:nvPr/>
            </p:nvSpPr>
            <p:spPr>
              <a:xfrm>
                <a:off x="3048698" y="2483770"/>
                <a:ext cx="6094602" cy="391646"/>
              </a:xfrm>
              <a:prstGeom prst="rect">
                <a:avLst/>
              </a:prstGeom>
              <a:blipFill>
                <a:blip r:embed="rId2"/>
                <a:stretch>
                  <a:fillRect b="-7692"/>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38B4732-D30E-B91D-F62D-AAB18DBF2E24}"/>
              </a:ext>
            </a:extLst>
          </p:cNvPr>
          <p:cNvSpPr txBox="1"/>
          <p:nvPr/>
        </p:nvSpPr>
        <p:spPr>
          <a:xfrm>
            <a:off x="1570138" y="3659419"/>
            <a:ext cx="9051721" cy="646331"/>
          </a:xfrm>
          <a:prstGeom prst="rect">
            <a:avLst/>
          </a:prstGeom>
          <a:noFill/>
        </p:spPr>
        <p:txBody>
          <a:bodyPr wrap="square" rtlCol="0">
            <a:spAutoFit/>
          </a:bodyPr>
          <a:lstStyle/>
          <a:p>
            <a:pPr algn="ct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Sendo que, </a:t>
            </a:r>
            <a:r>
              <a:rPr lang="pt-BR" sz="1800"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pt-BR" sz="18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ij</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 = Valor observado para o indivíduo i na semana j; EPM = Erro padrão da medida estimado para cada intensidade de atividade física e método de estimação.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5B886573-5C8C-0EBC-76F8-2998F1E0C37B}"/>
              </a:ext>
            </a:extLst>
          </p:cNvPr>
          <p:cNvSpPr txBox="1"/>
          <p:nvPr/>
        </p:nvSpPr>
        <p:spPr>
          <a:xfrm>
            <a:off x="10873136" y="6463448"/>
            <a:ext cx="11569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(Weir, 2005)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57AAB39-0359-0D06-3951-2EB6C8570B7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Impacto da confiabilidade sobre a precisão das estimativas</a:t>
            </a:r>
            <a:endParaRPr lang="en-US" sz="3600" dirty="0">
              <a:latin typeface="Times New Roman"/>
              <a:cs typeface="Times New Roman"/>
            </a:endParaRPr>
          </a:p>
        </p:txBody>
      </p:sp>
      <p:sp>
        <p:nvSpPr>
          <p:cNvPr id="2" name="CaixaDeTexto 1">
            <a:extLst>
              <a:ext uri="{FF2B5EF4-FFF2-40B4-BE49-F238E27FC236}">
                <a16:creationId xmlns:a16="http://schemas.microsoft.com/office/drawing/2014/main" id="{2BE7BF98-F73A-7050-553A-C88E82A86D59}"/>
              </a:ext>
            </a:extLst>
          </p:cNvPr>
          <p:cNvSpPr txBox="1"/>
          <p:nvPr/>
        </p:nvSpPr>
        <p:spPr>
          <a:xfrm>
            <a:off x="161882" y="6463449"/>
            <a:ext cx="5315374"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https://alves-ds.github.io/MastersAnalysis/resumo_precisao_individual/</a:t>
            </a:r>
          </a:p>
        </p:txBody>
      </p:sp>
    </p:spTree>
    <p:extLst>
      <p:ext uri="{BB962C8B-B14F-4D97-AF65-F5344CB8AC3E}">
        <p14:creationId xmlns:p14="http://schemas.microsoft.com/office/powerpoint/2010/main" val="102321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BCEA08FC-0C35-D0AF-BC69-8B27D1387430}"/>
              </a:ext>
            </a:extLst>
          </p:cNvPr>
          <p:cNvGraphicFramePr/>
          <p:nvPr>
            <p:extLst>
              <p:ext uri="{D42A27DB-BD31-4B8C-83A1-F6EECF244321}">
                <p14:modId xmlns:p14="http://schemas.microsoft.com/office/powerpoint/2010/main" val="97019129"/>
              </p:ext>
            </p:extLst>
          </p:nvPr>
        </p:nvGraphicFramePr>
        <p:xfrm>
          <a:off x="1134065" y="2346436"/>
          <a:ext cx="9923869" cy="2165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8E2C620B-2C16-51F7-0BD7-F040CE2C6780}"/>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Construção de </a:t>
            </a:r>
            <a:r>
              <a:rPr lang="pt-BR" sz="3600" dirty="0" err="1">
                <a:latin typeface="Times New Roman"/>
                <a:cs typeface="Times New Roman"/>
              </a:rPr>
              <a:t>forest</a:t>
            </a:r>
            <a:r>
              <a:rPr lang="pt-BR" sz="3600" dirty="0">
                <a:latin typeface="Times New Roman"/>
                <a:cs typeface="Times New Roman"/>
              </a:rPr>
              <a:t> </a:t>
            </a:r>
            <a:r>
              <a:rPr lang="pt-BR" sz="3600" dirty="0" err="1">
                <a:latin typeface="Times New Roman"/>
                <a:cs typeface="Times New Roman"/>
              </a:rPr>
              <a:t>plots</a:t>
            </a:r>
            <a:r>
              <a:rPr lang="pt-BR" sz="3600" dirty="0">
                <a:latin typeface="Times New Roman"/>
                <a:cs typeface="Times New Roman"/>
              </a:rPr>
              <a:t> para a discussão</a:t>
            </a:r>
            <a:endParaRPr lang="en-US" sz="3600" dirty="0">
              <a:latin typeface="Times New Roman"/>
              <a:cs typeface="Times New Roman"/>
            </a:endParaRPr>
          </a:p>
        </p:txBody>
      </p:sp>
    </p:spTree>
    <p:extLst>
      <p:ext uri="{BB962C8B-B14F-4D97-AF65-F5344CB8AC3E}">
        <p14:creationId xmlns:p14="http://schemas.microsoft.com/office/powerpoint/2010/main" val="39903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2AF86B4-1926-25CB-00C4-A3F7A680574F}"/>
              </a:ext>
            </a:extLst>
          </p:cNvPr>
          <p:cNvPicPr>
            <a:picLocks noChangeAspect="1"/>
          </p:cNvPicPr>
          <p:nvPr/>
        </p:nvPicPr>
        <p:blipFill>
          <a:blip r:embed="rId2"/>
          <a:stretch>
            <a:fillRect/>
          </a:stretch>
        </p:blipFill>
        <p:spPr>
          <a:xfrm>
            <a:off x="2175173" y="1623422"/>
            <a:ext cx="7841653" cy="4217657"/>
          </a:xfrm>
          <a:prstGeom prst="rect">
            <a:avLst/>
          </a:prstGeom>
        </p:spPr>
      </p:pic>
      <p:sp>
        <p:nvSpPr>
          <p:cNvPr id="3" name="Title 1">
            <a:extLst>
              <a:ext uri="{FF2B5EF4-FFF2-40B4-BE49-F238E27FC236}">
                <a16:creationId xmlns:a16="http://schemas.microsoft.com/office/drawing/2014/main" id="{568B807F-88AF-D613-2755-DCF0F6E999E4}"/>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(caracterização da amostra)</a:t>
            </a:r>
            <a:endParaRPr lang="en-US" sz="3600" dirty="0">
              <a:latin typeface="Times New Roman"/>
              <a:cs typeface="Times New Roman"/>
            </a:endParaRPr>
          </a:p>
        </p:txBody>
      </p:sp>
    </p:spTree>
    <p:extLst>
      <p:ext uri="{BB962C8B-B14F-4D97-AF65-F5344CB8AC3E}">
        <p14:creationId xmlns:p14="http://schemas.microsoft.com/office/powerpoint/2010/main" val="318288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6743607" y="2045456"/>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210) = 5.05; p &lt; 0.001</a:t>
            </a:r>
          </a:p>
        </p:txBody>
      </p:sp>
      <p:sp>
        <p:nvSpPr>
          <p:cNvPr id="7" name="CaixaDeTexto 6">
            <a:extLst>
              <a:ext uri="{FF2B5EF4-FFF2-40B4-BE49-F238E27FC236}">
                <a16:creationId xmlns:a16="http://schemas.microsoft.com/office/drawing/2014/main" id="{3A61B0CA-4124-754E-AE1A-4C6663814DD5}"/>
              </a:ext>
            </a:extLst>
          </p:cNvPr>
          <p:cNvSpPr txBox="1"/>
          <p:nvPr/>
        </p:nvSpPr>
        <p:spPr>
          <a:xfrm>
            <a:off x="6743606" y="3635463"/>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274) = 0.22; p = 0.914</a:t>
            </a:r>
          </a:p>
        </p:txBody>
      </p:sp>
      <p:sp>
        <p:nvSpPr>
          <p:cNvPr id="8" name="CaixaDeTexto 7">
            <a:extLst>
              <a:ext uri="{FF2B5EF4-FFF2-40B4-BE49-F238E27FC236}">
                <a16:creationId xmlns:a16="http://schemas.microsoft.com/office/drawing/2014/main" id="{7914597D-5B7D-7A21-EBBE-E365DD66C92D}"/>
              </a:ext>
            </a:extLst>
          </p:cNvPr>
          <p:cNvSpPr txBox="1"/>
          <p:nvPr/>
        </p:nvSpPr>
        <p:spPr>
          <a:xfrm>
            <a:off x="6743605" y="509466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220) = 1.13; p = 0.338</a:t>
            </a:r>
          </a:p>
        </p:txBody>
      </p:sp>
      <p:sp>
        <p:nvSpPr>
          <p:cNvPr id="3" name="Title 1">
            <a:extLst>
              <a:ext uri="{FF2B5EF4-FFF2-40B4-BE49-F238E27FC236}">
                <a16:creationId xmlns:a16="http://schemas.microsoft.com/office/drawing/2014/main" id="{84AC2DE9-81AA-6222-94B8-2BEAA50F025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a:t>
            </a:r>
            <a:r>
              <a:rPr lang="pt-BR" sz="2800" dirty="0">
                <a:latin typeface="Times New Roman"/>
                <a:cs typeface="Times New Roman"/>
              </a:rPr>
              <a:t>discussão</a:t>
            </a:r>
            <a:r>
              <a:rPr lang="pt-BR" sz="3200" dirty="0">
                <a:latin typeface="Times New Roman"/>
                <a:cs typeface="Times New Roman"/>
              </a:rPr>
              <a:t> (efeito do tempo sobre as estimativas - IPAQ)</a:t>
            </a:r>
            <a:endParaRPr lang="en-US" sz="3200" dirty="0">
              <a:latin typeface="Times New Roman"/>
              <a:cs typeface="Times New Roman"/>
            </a:endParaRPr>
          </a:p>
        </p:txBody>
      </p:sp>
      <p:pic>
        <p:nvPicPr>
          <p:cNvPr id="4" name="Imagem 3">
            <a:extLst>
              <a:ext uri="{FF2B5EF4-FFF2-40B4-BE49-F238E27FC236}">
                <a16:creationId xmlns:a16="http://schemas.microsoft.com/office/drawing/2014/main" id="{E9F71050-46C9-1E16-69ED-BD4462288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0077" y="1385351"/>
            <a:ext cx="4253312" cy="5023445"/>
          </a:xfrm>
          <a:prstGeom prst="rect">
            <a:avLst/>
          </a:prstGeom>
        </p:spPr>
      </p:pic>
      <p:sp>
        <p:nvSpPr>
          <p:cNvPr id="9" name="CaixaDeTexto 8">
            <a:extLst>
              <a:ext uri="{FF2B5EF4-FFF2-40B4-BE49-F238E27FC236}">
                <a16:creationId xmlns:a16="http://schemas.microsoft.com/office/drawing/2014/main" id="{EE85AB7B-F900-B4D1-94B0-83B39D787AB7}"/>
              </a:ext>
            </a:extLst>
          </p:cNvPr>
          <p:cNvSpPr txBox="1"/>
          <p:nvPr/>
        </p:nvSpPr>
        <p:spPr>
          <a:xfrm>
            <a:off x="1169659" y="985241"/>
            <a:ext cx="5925312" cy="400110"/>
          </a:xfrm>
          <a:prstGeom prst="rect">
            <a:avLst/>
          </a:prstGeom>
          <a:noFill/>
        </p:spPr>
        <p:txBody>
          <a:bodyPr wrap="square" rtlCol="0">
            <a:spAutoFit/>
          </a:bodyPr>
          <a:lstStyle/>
          <a:p>
            <a:pPr algn="ctr"/>
            <a:r>
              <a:rPr lang="pt-BR" sz="1000" b="1" dirty="0">
                <a:latin typeface="Times New Roman" panose="02020603050405020304" pitchFamily="18" charset="0"/>
                <a:cs typeface="Times New Roman" panose="02020603050405020304" pitchFamily="18" charset="0"/>
              </a:rPr>
              <a:t>Figura 4</a:t>
            </a:r>
            <a:r>
              <a:rPr lang="pt-BR" sz="1000" dirty="0">
                <a:latin typeface="Times New Roman" panose="02020603050405020304" pitchFamily="18" charset="0"/>
                <a:cs typeface="Times New Roman" panose="02020603050405020304" pitchFamily="18" charset="0"/>
              </a:rPr>
              <a:t>. Comportamento das estimativas de atividade física semanal obtidas ao longo das cinco semanas através do IPAQ</a:t>
            </a:r>
          </a:p>
        </p:txBody>
      </p:sp>
      <p:sp>
        <p:nvSpPr>
          <p:cNvPr id="10" name="CaixaDeTexto 9">
            <a:extLst>
              <a:ext uri="{FF2B5EF4-FFF2-40B4-BE49-F238E27FC236}">
                <a16:creationId xmlns:a16="http://schemas.microsoft.com/office/drawing/2014/main" id="{E0555E41-5022-1772-D9FF-ACD541E4B42A}"/>
              </a:ext>
            </a:extLst>
          </p:cNvPr>
          <p:cNvSpPr txBox="1"/>
          <p:nvPr/>
        </p:nvSpPr>
        <p:spPr>
          <a:xfrm>
            <a:off x="1343395" y="6474600"/>
            <a:ext cx="2071359" cy="253916"/>
          </a:xfrm>
          <a:prstGeom prst="rect">
            <a:avLst/>
          </a:prstGeom>
          <a:noFill/>
        </p:spPr>
        <p:txBody>
          <a:bodyPr wrap="square" rtlCol="0">
            <a:spAutoFit/>
          </a:bodyPr>
          <a:lstStyle/>
          <a:p>
            <a:pPr algn="just"/>
            <a:r>
              <a:rPr lang="pt-BR" sz="1000" dirty="0">
                <a:latin typeface="Times New Roman" panose="02020603050405020304" pitchFamily="18" charset="0"/>
                <a:cs typeface="Times New Roman" panose="02020603050405020304" pitchFamily="18" charset="0"/>
              </a:rPr>
              <a:t>Fonte: Douglas Silva Alves, 2024.</a:t>
            </a:r>
          </a:p>
        </p:txBody>
      </p:sp>
      <p:sp>
        <p:nvSpPr>
          <p:cNvPr id="11" name="Chave Direita 10">
            <a:extLst>
              <a:ext uri="{FF2B5EF4-FFF2-40B4-BE49-F238E27FC236}">
                <a16:creationId xmlns:a16="http://schemas.microsoft.com/office/drawing/2014/main" id="{5A793B21-8B34-0027-AE94-0DBE3420F81D}"/>
              </a:ext>
            </a:extLst>
          </p:cNvPr>
          <p:cNvSpPr/>
          <p:nvPr/>
        </p:nvSpPr>
        <p:spPr>
          <a:xfrm>
            <a:off x="6428232" y="1508760"/>
            <a:ext cx="521208" cy="43639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36868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valiar ícone Png">
            <a:extLst>
              <a:ext uri="{FF2B5EF4-FFF2-40B4-BE49-F238E27FC236}">
                <a16:creationId xmlns:a16="http://schemas.microsoft.com/office/drawing/2014/main" id="{D3BA22B2-020B-FD42-45CF-6EFC1A45C05D}"/>
              </a:ext>
            </a:extLst>
          </p:cNvPr>
          <p:cNvPicPr>
            <a:picLocks noChangeAspect="1"/>
          </p:cNvPicPr>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172613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FB4FCE-BBBB-AAFC-11CF-9B37A168481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800" dirty="0">
                <a:latin typeface="Times New Roman"/>
                <a:cs typeface="Times New Roman"/>
              </a:rPr>
              <a:t>Resultados e discussão (efeito do tempo sobre as estimativas - smartphone)</a:t>
            </a:r>
            <a:endParaRPr lang="en-US" sz="2800" dirty="0">
              <a:latin typeface="Times New Roman"/>
              <a:cs typeface="Times New Roman"/>
            </a:endParaRPr>
          </a:p>
        </p:txBody>
      </p:sp>
      <p:pic>
        <p:nvPicPr>
          <p:cNvPr id="5" name="Imagem 4">
            <a:extLst>
              <a:ext uri="{FF2B5EF4-FFF2-40B4-BE49-F238E27FC236}">
                <a16:creationId xmlns:a16="http://schemas.microsoft.com/office/drawing/2014/main" id="{E92F5D89-3FE5-512C-26E4-6724425868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2902" y="1386074"/>
            <a:ext cx="4255039" cy="5022000"/>
          </a:xfrm>
          <a:prstGeom prst="rect">
            <a:avLst/>
          </a:prstGeom>
        </p:spPr>
      </p:pic>
      <p:sp>
        <p:nvSpPr>
          <p:cNvPr id="9" name="CaixaDeTexto 8">
            <a:extLst>
              <a:ext uri="{FF2B5EF4-FFF2-40B4-BE49-F238E27FC236}">
                <a16:creationId xmlns:a16="http://schemas.microsoft.com/office/drawing/2014/main" id="{6CF753CC-7D4A-CB97-9CDF-49C8CF159C80}"/>
              </a:ext>
            </a:extLst>
          </p:cNvPr>
          <p:cNvSpPr txBox="1"/>
          <p:nvPr/>
        </p:nvSpPr>
        <p:spPr>
          <a:xfrm>
            <a:off x="1169659" y="985241"/>
            <a:ext cx="5925312" cy="400110"/>
          </a:xfrm>
          <a:prstGeom prst="rect">
            <a:avLst/>
          </a:prstGeom>
          <a:noFill/>
        </p:spPr>
        <p:txBody>
          <a:bodyPr wrap="square" rtlCol="0">
            <a:spAutoFit/>
          </a:bodyPr>
          <a:lstStyle/>
          <a:p>
            <a:pPr algn="ctr"/>
            <a:r>
              <a:rPr lang="pt-BR" sz="1000" b="1" dirty="0">
                <a:latin typeface="Times New Roman" panose="02020603050405020304" pitchFamily="18" charset="0"/>
                <a:cs typeface="Times New Roman" panose="02020603050405020304" pitchFamily="18" charset="0"/>
              </a:rPr>
              <a:t>Figura 4</a:t>
            </a:r>
            <a:r>
              <a:rPr lang="pt-BR" sz="1000" dirty="0">
                <a:latin typeface="Times New Roman" panose="02020603050405020304" pitchFamily="18" charset="0"/>
                <a:cs typeface="Times New Roman" panose="02020603050405020304" pitchFamily="18" charset="0"/>
              </a:rPr>
              <a:t>. Comportamento das estimativas de atividade física semanal obtidas ao longo das cinco semanas através do smartphone</a:t>
            </a:r>
          </a:p>
        </p:txBody>
      </p:sp>
      <p:sp>
        <p:nvSpPr>
          <p:cNvPr id="10" name="CaixaDeTexto 9">
            <a:extLst>
              <a:ext uri="{FF2B5EF4-FFF2-40B4-BE49-F238E27FC236}">
                <a16:creationId xmlns:a16="http://schemas.microsoft.com/office/drawing/2014/main" id="{C44C27F3-376F-9984-7906-8385F9D91B5A}"/>
              </a:ext>
            </a:extLst>
          </p:cNvPr>
          <p:cNvSpPr txBox="1"/>
          <p:nvPr/>
        </p:nvSpPr>
        <p:spPr>
          <a:xfrm>
            <a:off x="1343395" y="6474600"/>
            <a:ext cx="2071359" cy="253916"/>
          </a:xfrm>
          <a:prstGeom prst="rect">
            <a:avLst/>
          </a:prstGeom>
          <a:noFill/>
        </p:spPr>
        <p:txBody>
          <a:bodyPr wrap="square" rtlCol="0">
            <a:spAutoFit/>
          </a:bodyPr>
          <a:lstStyle/>
          <a:p>
            <a:pPr algn="just"/>
            <a:r>
              <a:rPr lang="pt-BR" sz="1000" dirty="0">
                <a:latin typeface="Times New Roman" panose="02020603050405020304" pitchFamily="18" charset="0"/>
                <a:cs typeface="Times New Roman" panose="02020603050405020304" pitchFamily="18" charset="0"/>
              </a:rPr>
              <a:t>Fonte: Douglas Silva Alves, 2024.</a:t>
            </a:r>
          </a:p>
        </p:txBody>
      </p:sp>
      <p:sp>
        <p:nvSpPr>
          <p:cNvPr id="11" name="CaixaDeTexto 10">
            <a:extLst>
              <a:ext uri="{FF2B5EF4-FFF2-40B4-BE49-F238E27FC236}">
                <a16:creationId xmlns:a16="http://schemas.microsoft.com/office/drawing/2014/main" id="{FA282B99-F704-7322-48A6-33F469BB48CC}"/>
              </a:ext>
            </a:extLst>
          </p:cNvPr>
          <p:cNvSpPr txBox="1"/>
          <p:nvPr/>
        </p:nvSpPr>
        <p:spPr>
          <a:xfrm>
            <a:off x="6743607" y="2045456"/>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1.30; p = 0.270</a:t>
            </a:r>
          </a:p>
        </p:txBody>
      </p:sp>
      <p:sp>
        <p:nvSpPr>
          <p:cNvPr id="12" name="CaixaDeTexto 11">
            <a:extLst>
              <a:ext uri="{FF2B5EF4-FFF2-40B4-BE49-F238E27FC236}">
                <a16:creationId xmlns:a16="http://schemas.microsoft.com/office/drawing/2014/main" id="{D2819748-0318-50C2-AE76-00F86B519F80}"/>
              </a:ext>
            </a:extLst>
          </p:cNvPr>
          <p:cNvSpPr txBox="1"/>
          <p:nvPr/>
        </p:nvSpPr>
        <p:spPr>
          <a:xfrm>
            <a:off x="6743606" y="3635463"/>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1.03; p = 0.387</a:t>
            </a:r>
          </a:p>
        </p:txBody>
      </p:sp>
      <p:sp>
        <p:nvSpPr>
          <p:cNvPr id="13" name="CaixaDeTexto 12">
            <a:extLst>
              <a:ext uri="{FF2B5EF4-FFF2-40B4-BE49-F238E27FC236}">
                <a16:creationId xmlns:a16="http://schemas.microsoft.com/office/drawing/2014/main" id="{39CC0C61-BC41-DA92-2529-C3B7DD2C4A4D}"/>
              </a:ext>
            </a:extLst>
          </p:cNvPr>
          <p:cNvSpPr txBox="1"/>
          <p:nvPr/>
        </p:nvSpPr>
        <p:spPr>
          <a:xfrm>
            <a:off x="6743605" y="509466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0.837; p = 0.502</a:t>
            </a:r>
          </a:p>
        </p:txBody>
      </p:sp>
      <p:sp>
        <p:nvSpPr>
          <p:cNvPr id="14" name="Chave Direita 13">
            <a:extLst>
              <a:ext uri="{FF2B5EF4-FFF2-40B4-BE49-F238E27FC236}">
                <a16:creationId xmlns:a16="http://schemas.microsoft.com/office/drawing/2014/main" id="{7A231F5C-8C89-C367-6FB1-0C1F047B1C18}"/>
              </a:ext>
            </a:extLst>
          </p:cNvPr>
          <p:cNvSpPr/>
          <p:nvPr/>
        </p:nvSpPr>
        <p:spPr>
          <a:xfrm>
            <a:off x="6428232" y="1508760"/>
            <a:ext cx="521208" cy="4363999"/>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54649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7398451" y="2858326"/>
            <a:ext cx="4340430" cy="1815882"/>
          </a:xfrm>
          <a:prstGeom prst="rect">
            <a:avLst/>
          </a:prstGeom>
          <a:noFill/>
        </p:spPr>
        <p:txBody>
          <a:bodyPr wrap="square" rtlCol="0">
            <a:spAutoFit/>
          </a:bodyPr>
          <a:lstStyle/>
          <a:p>
            <a:pPr marL="171450" indent="-17145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87 indivíduos adultos monitorados por 3 semanas usando acelerômetros da </a:t>
            </a:r>
            <a:r>
              <a:rPr lang="pt-BR" sz="1600" dirty="0" err="1">
                <a:latin typeface="Times New Roman" panose="02020603050405020304" pitchFamily="18" charset="0"/>
                <a:cs typeface="Times New Roman" panose="02020603050405020304" pitchFamily="18" charset="0"/>
              </a:rPr>
              <a:t>Actigraph</a:t>
            </a:r>
            <a:r>
              <a:rPr lang="pt-BR" sz="1600" dirty="0">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Se baseiam em estimativas de atividade física diária;</a:t>
            </a:r>
          </a:p>
          <a:p>
            <a:pPr marL="171450" indent="-17145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Compararam as medidas de tendência central por gráficos </a:t>
            </a:r>
            <a:r>
              <a:rPr lang="pt-BR" sz="1600" dirty="0" err="1">
                <a:latin typeface="Times New Roman" panose="02020603050405020304" pitchFamily="18" charset="0"/>
                <a:cs typeface="Times New Roman" panose="02020603050405020304" pitchFamily="18" charset="0"/>
              </a:rPr>
              <a:t>Bland</a:t>
            </a:r>
            <a:r>
              <a:rPr lang="pt-BR" sz="1600" dirty="0">
                <a:latin typeface="Times New Roman" panose="02020603050405020304" pitchFamily="18" charset="0"/>
                <a:cs typeface="Times New Roman" panose="02020603050405020304" pitchFamily="18" charset="0"/>
              </a:rPr>
              <a:t> Altman;</a:t>
            </a:r>
          </a:p>
          <a:p>
            <a:pPr marL="171450" indent="-171450">
              <a:buFont typeface="Arial" panose="020B0604020202020204" pitchFamily="34" charset="0"/>
              <a:buChar char="•"/>
            </a:pPr>
            <a:r>
              <a:rPr lang="pt-BR" sz="1600" dirty="0">
                <a:latin typeface="Times New Roman" panose="02020603050405020304" pitchFamily="18" charset="0"/>
                <a:cs typeface="Times New Roman" panose="02020603050405020304" pitchFamily="18" charset="0"/>
              </a:rPr>
              <a:t>Resultados não comparáveis. </a:t>
            </a:r>
          </a:p>
        </p:txBody>
      </p:sp>
      <p:pic>
        <p:nvPicPr>
          <p:cNvPr id="5" name="Imagem 4">
            <a:extLst>
              <a:ext uri="{FF2B5EF4-FFF2-40B4-BE49-F238E27FC236}">
                <a16:creationId xmlns:a16="http://schemas.microsoft.com/office/drawing/2014/main" id="{70BCA310-BF32-DF6B-461F-77CCF4A20D59}"/>
              </a:ext>
            </a:extLst>
          </p:cNvPr>
          <p:cNvPicPr>
            <a:picLocks noChangeAspect="1"/>
          </p:cNvPicPr>
          <p:nvPr/>
        </p:nvPicPr>
        <p:blipFill>
          <a:blip r:embed="rId2"/>
          <a:stretch>
            <a:fillRect/>
          </a:stretch>
        </p:blipFill>
        <p:spPr>
          <a:xfrm>
            <a:off x="453119" y="1239084"/>
            <a:ext cx="5944592" cy="5054367"/>
          </a:xfrm>
          <a:prstGeom prst="rect">
            <a:avLst/>
          </a:prstGeom>
        </p:spPr>
      </p:pic>
      <p:sp>
        <p:nvSpPr>
          <p:cNvPr id="3" name="Title 1">
            <a:extLst>
              <a:ext uri="{FF2B5EF4-FFF2-40B4-BE49-F238E27FC236}">
                <a16:creationId xmlns:a16="http://schemas.microsoft.com/office/drawing/2014/main" id="{83713FC7-5102-BC0A-1BC4-AE7E86A758D8}"/>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(efeito do tempo sobre as estimativas)</a:t>
            </a:r>
            <a:endParaRPr lang="en-US" sz="3600" dirty="0">
              <a:latin typeface="Times New Roman"/>
              <a:cs typeface="Times New Roman"/>
            </a:endParaRPr>
          </a:p>
        </p:txBody>
      </p:sp>
    </p:spTree>
    <p:extLst>
      <p:ext uri="{BB962C8B-B14F-4D97-AF65-F5344CB8AC3E}">
        <p14:creationId xmlns:p14="http://schemas.microsoft.com/office/powerpoint/2010/main" val="328865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3EDDF53-0851-48D4-A466-6FE0DCE91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2" cy="1576446"/>
            <a:chOff x="0" y="0"/>
            <a:chExt cx="12192002" cy="1576446"/>
          </a:xfrm>
        </p:grpSpPr>
        <p:sp>
          <p:nvSpPr>
            <p:cNvPr id="18" name="Rectangle 17">
              <a:extLst>
                <a:ext uri="{FF2B5EF4-FFF2-40B4-BE49-F238E27FC236}">
                  <a16:creationId xmlns:a16="http://schemas.microsoft.com/office/drawing/2014/main" id="{D074D04C-85E8-4A3E-90D7-86A10AE048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097020A-86B6-43BD-A2AA-66AE72CA3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0C6C743-32FE-4E24-AA22-45D3B1C7C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CaixaDeTexto 5">
            <a:extLst>
              <a:ext uri="{FF2B5EF4-FFF2-40B4-BE49-F238E27FC236}">
                <a16:creationId xmlns:a16="http://schemas.microsoft.com/office/drawing/2014/main" id="{30C9A8D6-897E-9B18-02E9-182FA81F1D3D}"/>
              </a:ext>
            </a:extLst>
          </p:cNvPr>
          <p:cNvSpPr txBox="1"/>
          <p:nvPr/>
        </p:nvSpPr>
        <p:spPr>
          <a:xfrm>
            <a:off x="1371597" y="5115929"/>
            <a:ext cx="9448800" cy="1111136"/>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Caminhada</a:t>
            </a:r>
            <a:r>
              <a:rPr lang="en-US" dirty="0">
                <a:latin typeface="Times New Roman" panose="02020603050405020304" pitchFamily="18" charset="0"/>
                <a:cs typeface="Times New Roman" panose="02020603050405020304" pitchFamily="18" charset="0"/>
              </a:rPr>
              <a:t> – ICCMU = 0.53 (95% IC = 0.32 – 0.68)/ ICCMM = 0.69 (95% IC = 0.49 – 0.81)</a:t>
            </a:r>
          </a:p>
          <a:p>
            <a:pPr indent="-228600" algn="ctr">
              <a:lnSpc>
                <a:spcPct val="90000"/>
              </a:lnSpc>
              <a:spcAft>
                <a:spcPts val="60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Moderada</a:t>
            </a:r>
            <a:r>
              <a:rPr lang="en-US" dirty="0">
                <a:latin typeface="Times New Roman" panose="02020603050405020304" pitchFamily="18" charset="0"/>
                <a:cs typeface="Times New Roman" panose="02020603050405020304" pitchFamily="18" charset="0"/>
              </a:rPr>
              <a:t> – ICCMU = 0.82 (95% IC = 0.72 – 0.89)/ ICCMM = 0.90 (95% IC = 0.84 – 0.94) </a:t>
            </a:r>
          </a:p>
          <a:p>
            <a:pPr indent="-228600" algn="ctr">
              <a:lnSpc>
                <a:spcPct val="90000"/>
              </a:lnSpc>
              <a:spcAft>
                <a:spcPts val="600"/>
              </a:spcAf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Vigorosa</a:t>
            </a:r>
            <a:r>
              <a:rPr lang="en-US" dirty="0">
                <a:latin typeface="Times New Roman" panose="02020603050405020304" pitchFamily="18" charset="0"/>
                <a:cs typeface="Times New Roman" panose="02020603050405020304" pitchFamily="18" charset="0"/>
              </a:rPr>
              <a:t> – ICCMU = 0.76 (95% IC = 0.63 – 0.84)/ ICCMM = 0.86 (95% IC = 0.77 – 0.92) </a:t>
            </a:r>
          </a:p>
        </p:txBody>
      </p:sp>
      <p:sp>
        <p:nvSpPr>
          <p:cNvPr id="2" name="Retângulo 1">
            <a:extLst>
              <a:ext uri="{FF2B5EF4-FFF2-40B4-BE49-F238E27FC236}">
                <a16:creationId xmlns:a16="http://schemas.microsoft.com/office/drawing/2014/main" id="{6D71A085-2F81-9609-29DC-73D337FF53F3}"/>
              </a:ext>
            </a:extLst>
          </p:cNvPr>
          <p:cNvSpPr/>
          <p:nvPr/>
        </p:nvSpPr>
        <p:spPr>
          <a:xfrm>
            <a:off x="-2" y="1813"/>
            <a:ext cx="12191998" cy="15718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1">
            <a:extLst>
              <a:ext uri="{FF2B5EF4-FFF2-40B4-BE49-F238E27FC236}">
                <a16:creationId xmlns:a16="http://schemas.microsoft.com/office/drawing/2014/main" id="{90E7F04E-1100-70ED-C7DF-00AC49E96AC1}"/>
              </a:ext>
            </a:extLst>
          </p:cNvPr>
          <p:cNvSpPr txBox="1">
            <a:spLocks/>
          </p:cNvSpPr>
          <p:nvPr/>
        </p:nvSpPr>
        <p:spPr>
          <a:xfrm>
            <a:off x="-9125" y="0"/>
            <a:ext cx="12191996" cy="8802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dirty="0" err="1">
                <a:ln w="0"/>
                <a:latin typeface="Times New Roman" panose="02020603050405020304" pitchFamily="18" charset="0"/>
                <a:cs typeface="Times New Roman" panose="02020603050405020304" pitchFamily="18" charset="0"/>
              </a:rPr>
              <a:t>Resultados</a:t>
            </a:r>
            <a:r>
              <a:rPr lang="en-US" sz="3600" dirty="0">
                <a:ln w="0"/>
                <a:latin typeface="Times New Roman" panose="02020603050405020304" pitchFamily="18" charset="0"/>
                <a:cs typeface="Times New Roman" panose="02020603050405020304" pitchFamily="18" charset="0"/>
              </a:rPr>
              <a:t> e </a:t>
            </a:r>
            <a:r>
              <a:rPr lang="en-US" sz="3600" dirty="0" err="1">
                <a:ln w="0"/>
                <a:latin typeface="Times New Roman" panose="02020603050405020304" pitchFamily="18" charset="0"/>
                <a:cs typeface="Times New Roman" panose="02020603050405020304" pitchFamily="18" charset="0"/>
              </a:rPr>
              <a:t>discussão</a:t>
            </a:r>
            <a:r>
              <a:rPr lang="en-US" sz="3600" dirty="0">
                <a:ln w="0"/>
                <a:latin typeface="Times New Roman" panose="02020603050405020304" pitchFamily="18" charset="0"/>
                <a:cs typeface="Times New Roman" panose="02020603050405020304" pitchFamily="18" charset="0"/>
              </a:rPr>
              <a:t> (</a:t>
            </a:r>
            <a:r>
              <a:rPr lang="en-US" sz="3600" dirty="0" err="1">
                <a:ln w="0"/>
                <a:latin typeface="Times New Roman" panose="02020603050405020304" pitchFamily="18" charset="0"/>
                <a:cs typeface="Times New Roman" panose="02020603050405020304" pitchFamily="18" charset="0"/>
              </a:rPr>
              <a:t>confiabilidade</a:t>
            </a:r>
            <a:r>
              <a:rPr lang="en-US" sz="3600" dirty="0">
                <a:ln w="0"/>
                <a:latin typeface="Times New Roman" panose="02020603050405020304" pitchFamily="18" charset="0"/>
                <a:cs typeface="Times New Roman" panose="02020603050405020304" pitchFamily="18" charset="0"/>
              </a:rPr>
              <a:t> IPAQ – 2 </a:t>
            </a:r>
            <a:r>
              <a:rPr lang="en-US" sz="3600" dirty="0" err="1">
                <a:ln w="0"/>
                <a:latin typeface="Times New Roman" panose="02020603050405020304" pitchFamily="18" charset="0"/>
                <a:cs typeface="Times New Roman" panose="02020603050405020304" pitchFamily="18" charset="0"/>
              </a:rPr>
              <a:t>semanas</a:t>
            </a:r>
            <a:r>
              <a:rPr lang="en-US" sz="3600" dirty="0">
                <a:ln w="0"/>
                <a:latin typeface="Times New Roman" panose="02020603050405020304" pitchFamily="18" charset="0"/>
                <a:cs typeface="Times New Roman" panose="02020603050405020304" pitchFamily="18" charset="0"/>
              </a:rPr>
              <a:t>, ICC)</a:t>
            </a:r>
          </a:p>
        </p:txBody>
      </p:sp>
      <p:pic>
        <p:nvPicPr>
          <p:cNvPr id="4" name="Imagem 3">
            <a:extLst>
              <a:ext uri="{FF2B5EF4-FFF2-40B4-BE49-F238E27FC236}">
                <a16:creationId xmlns:a16="http://schemas.microsoft.com/office/drawing/2014/main" id="{76D630A2-68A8-4416-452B-674EDCA35852}"/>
              </a:ext>
            </a:extLst>
          </p:cNvPr>
          <p:cNvPicPr>
            <a:picLocks noChangeAspect="1"/>
          </p:cNvPicPr>
          <p:nvPr/>
        </p:nvPicPr>
        <p:blipFill>
          <a:blip r:embed="rId2"/>
          <a:stretch>
            <a:fillRect/>
          </a:stretch>
        </p:blipFill>
        <p:spPr>
          <a:xfrm>
            <a:off x="0" y="1470136"/>
            <a:ext cx="5322611" cy="2834290"/>
          </a:xfrm>
          <a:prstGeom prst="rect">
            <a:avLst/>
          </a:prstGeom>
        </p:spPr>
      </p:pic>
      <p:pic>
        <p:nvPicPr>
          <p:cNvPr id="8" name="Imagem 7">
            <a:extLst>
              <a:ext uri="{FF2B5EF4-FFF2-40B4-BE49-F238E27FC236}">
                <a16:creationId xmlns:a16="http://schemas.microsoft.com/office/drawing/2014/main" id="{70F59F0D-B904-BF00-258B-553FBD172687}"/>
              </a:ext>
            </a:extLst>
          </p:cNvPr>
          <p:cNvPicPr>
            <a:picLocks noChangeAspect="1"/>
          </p:cNvPicPr>
          <p:nvPr/>
        </p:nvPicPr>
        <p:blipFill>
          <a:blip r:embed="rId3"/>
          <a:stretch>
            <a:fillRect/>
          </a:stretch>
        </p:blipFill>
        <p:spPr>
          <a:xfrm>
            <a:off x="3334909" y="1470136"/>
            <a:ext cx="5422394" cy="2833200"/>
          </a:xfrm>
          <a:prstGeom prst="rect">
            <a:avLst/>
          </a:prstGeom>
        </p:spPr>
      </p:pic>
      <p:pic>
        <p:nvPicPr>
          <p:cNvPr id="10" name="Imagem 9">
            <a:extLst>
              <a:ext uri="{FF2B5EF4-FFF2-40B4-BE49-F238E27FC236}">
                <a16:creationId xmlns:a16="http://schemas.microsoft.com/office/drawing/2014/main" id="{3796BA41-045C-08CF-F51F-021871BE890F}"/>
              </a:ext>
            </a:extLst>
          </p:cNvPr>
          <p:cNvPicPr>
            <a:picLocks noChangeAspect="1"/>
          </p:cNvPicPr>
          <p:nvPr/>
        </p:nvPicPr>
        <p:blipFill>
          <a:blip r:embed="rId4"/>
          <a:stretch>
            <a:fillRect/>
          </a:stretch>
        </p:blipFill>
        <p:spPr>
          <a:xfrm>
            <a:off x="6869391" y="1470136"/>
            <a:ext cx="5271070" cy="2833200"/>
          </a:xfrm>
          <a:prstGeom prst="rect">
            <a:avLst/>
          </a:prstGeom>
        </p:spPr>
      </p:pic>
    </p:spTree>
    <p:extLst>
      <p:ext uri="{BB962C8B-B14F-4D97-AF65-F5344CB8AC3E}">
        <p14:creationId xmlns:p14="http://schemas.microsoft.com/office/powerpoint/2010/main" val="175513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407037" y="4794017"/>
            <a:ext cx="5688963"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Caminhada – EPM(ICCMU) = 228 minutos/ EPM(ICCMM) = 185 minutos</a:t>
            </a:r>
          </a:p>
          <a:p>
            <a:pPr algn="ctr"/>
            <a:r>
              <a:rPr lang="pt-BR" sz="1400" dirty="0">
                <a:latin typeface="Times New Roman" panose="02020603050405020304" pitchFamily="18" charset="0"/>
                <a:cs typeface="Times New Roman" panose="02020603050405020304" pitchFamily="18" charset="0"/>
              </a:rPr>
              <a:t>Moderada – EPM(ICCMU) = 163 minutos/ EPM(ICCMM) = 122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72 minutos/ EPM(ICCMM) = 55 minutos</a:t>
            </a:r>
          </a:p>
        </p:txBody>
      </p:sp>
      <p:pic>
        <p:nvPicPr>
          <p:cNvPr id="4" name="Imagem 3">
            <a:extLst>
              <a:ext uri="{FF2B5EF4-FFF2-40B4-BE49-F238E27FC236}">
                <a16:creationId xmlns:a16="http://schemas.microsoft.com/office/drawing/2014/main" id="{17BF047A-FD4D-F7E3-197B-915E8B53B186}"/>
              </a:ext>
            </a:extLst>
          </p:cNvPr>
          <p:cNvPicPr>
            <a:picLocks noChangeAspect="1"/>
          </p:cNvPicPr>
          <p:nvPr/>
        </p:nvPicPr>
        <p:blipFill rotWithShape="1">
          <a:blip r:embed="rId2"/>
          <a:srcRect r="-198" b="69095"/>
          <a:stretch/>
        </p:blipFill>
        <p:spPr>
          <a:xfrm>
            <a:off x="1573953" y="1139148"/>
            <a:ext cx="9044094" cy="2436322"/>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6B79DA00-D204-17C8-94EE-4BEA8284CDB5}"/>
                  </a:ext>
                </a:extLst>
              </p:cNvPr>
              <p:cNvSpPr txBox="1"/>
              <p:nvPr/>
            </p:nvSpPr>
            <p:spPr>
              <a:xfrm>
                <a:off x="6743701" y="4678248"/>
                <a:ext cx="4410440" cy="970202"/>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Erro típico = DP*</a:t>
                </a:r>
                <a14:m>
                  <m:oMath xmlns:m="http://schemas.openxmlformats.org/officeDocument/2006/math">
                    <m:r>
                      <a:rPr lang="pt-BR" sz="1400" i="1" smtClean="0">
                        <a:effectLst/>
                        <a:latin typeface="Cambria Math" panose="02040503050406030204" pitchFamily="18" charset="0"/>
                        <a:ea typeface="Calibri" panose="020F0502020204030204" pitchFamily="34" charset="0"/>
                        <a:cs typeface="Times New Roman" panose="02020603050405020304" pitchFamily="18" charset="0"/>
                      </a:rPr>
                      <m:t>√2</m:t>
                    </m:r>
                  </m:oMath>
                </a14:m>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Erro típico de 238 MET x minutos/semana para caminhada e 174.2 MET x minutos/semana para AF moderada e 334 MET x minutos/semana para vigorosa</a:t>
                </a:r>
              </a:p>
            </p:txBody>
          </p:sp>
        </mc:Choice>
        <mc:Fallback>
          <p:sp>
            <p:nvSpPr>
              <p:cNvPr id="5" name="CaixaDeTexto 4">
                <a:extLst>
                  <a:ext uri="{FF2B5EF4-FFF2-40B4-BE49-F238E27FC236}">
                    <a16:creationId xmlns:a16="http://schemas.microsoft.com/office/drawing/2014/main" id="{6B79DA00-D204-17C8-94EE-4BEA8284CDB5}"/>
                  </a:ext>
                </a:extLst>
              </p:cNvPr>
              <p:cNvSpPr txBox="1">
                <a:spLocks noRot="1" noChangeAspect="1" noMove="1" noResize="1" noEditPoints="1" noAdjustHandles="1" noChangeArrowheads="1" noChangeShapeType="1" noTextEdit="1"/>
              </p:cNvSpPr>
              <p:nvPr/>
            </p:nvSpPr>
            <p:spPr>
              <a:xfrm>
                <a:off x="6743701" y="4678248"/>
                <a:ext cx="4410440" cy="970202"/>
              </a:xfrm>
              <a:prstGeom prst="rect">
                <a:avLst/>
              </a:prstGeom>
              <a:blipFill>
                <a:blip r:embed="rId3"/>
                <a:stretch>
                  <a:fillRect r="-1381" b="-5625"/>
                </a:stretch>
              </a:blipFill>
            </p:spPr>
            <p:txBody>
              <a:bodyPr/>
              <a:lstStyle/>
              <a:p>
                <a:r>
                  <a:rPr lang="pt-BR">
                    <a:noFill/>
                  </a:rPr>
                  <a:t> </a:t>
                </a:r>
              </a:p>
            </p:txBody>
          </p:sp>
        </mc:Fallback>
      </mc:AlternateContent>
      <p:sp>
        <p:nvSpPr>
          <p:cNvPr id="3" name="Title 1">
            <a:extLst>
              <a:ext uri="{FF2B5EF4-FFF2-40B4-BE49-F238E27FC236}">
                <a16:creationId xmlns:a16="http://schemas.microsoft.com/office/drawing/2014/main" id="{EA42234B-F798-5DBA-CA41-32A01CA2B07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600" dirty="0">
                <a:latin typeface="Times New Roman"/>
                <a:cs typeface="Times New Roman"/>
              </a:rPr>
              <a:t>Resultados e discussão (confiabilidade IPAQ – 2 semanas, EPM)</a:t>
            </a:r>
            <a:endParaRPr lang="en-US" sz="3600" dirty="0">
              <a:latin typeface="Times New Roman"/>
              <a:cs typeface="Times New Roman"/>
            </a:endParaRPr>
          </a:p>
        </p:txBody>
      </p:sp>
    </p:spTree>
    <p:extLst>
      <p:ext uri="{BB962C8B-B14F-4D97-AF65-F5344CB8AC3E}">
        <p14:creationId xmlns:p14="http://schemas.microsoft.com/office/powerpoint/2010/main" val="161028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2393891" y="3059668"/>
            <a:ext cx="7404218"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Moderada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ICCMU = </a:t>
            </a:r>
            <a:r>
              <a:rPr lang="pl-PL" sz="1400" dirty="0">
                <a:latin typeface="Times New Roman" panose="02020603050405020304" pitchFamily="18" charset="0"/>
                <a:cs typeface="Times New Roman" panose="02020603050405020304" pitchFamily="18" charset="0"/>
              </a:rPr>
              <a:t>0.83 (95% IC = 0.73 – 0.89)</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0.83 (95% IC = 0.73 – 0.89)</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E984BC9C-64FE-2352-DE17-B38B4CD76C27}"/>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(confiabilidade smartphone – 2 semanas, ICC)</a:t>
            </a:r>
            <a:endParaRPr lang="en-US" sz="3200" dirty="0">
              <a:latin typeface="Times New Roman"/>
              <a:cs typeface="Times New Roman"/>
            </a:endParaRPr>
          </a:p>
        </p:txBody>
      </p:sp>
    </p:spTree>
    <p:extLst>
      <p:ext uri="{BB962C8B-B14F-4D97-AF65-F5344CB8AC3E}">
        <p14:creationId xmlns:p14="http://schemas.microsoft.com/office/powerpoint/2010/main" val="1554503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2556535" y="3205586"/>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EPM(ICCMU) = 468 minutos/ EPM(ICCMM) = 360 minutos</a:t>
            </a:r>
          </a:p>
          <a:p>
            <a:pPr algn="ctr"/>
            <a:r>
              <a:rPr lang="pt-BR" sz="1400" dirty="0">
                <a:latin typeface="Times New Roman" panose="02020603050405020304" pitchFamily="18" charset="0"/>
                <a:cs typeface="Times New Roman" panose="02020603050405020304" pitchFamily="18" charset="0"/>
              </a:rPr>
              <a:t>Moderada – EPM(ICCMU) = 71 minutos/ EPM(ICCMM) = 55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40 minutos/ EPM(ICCMM) = 29 minutos</a:t>
            </a:r>
          </a:p>
        </p:txBody>
      </p:sp>
      <p:pic>
        <p:nvPicPr>
          <p:cNvPr id="3" name="Imagem 2">
            <a:extLst>
              <a:ext uri="{FF2B5EF4-FFF2-40B4-BE49-F238E27FC236}">
                <a16:creationId xmlns:a16="http://schemas.microsoft.com/office/drawing/2014/main" id="{04AE009F-CF9F-3CBF-27C4-83ABAED01B39}"/>
              </a:ext>
            </a:extLst>
          </p:cNvPr>
          <p:cNvPicPr>
            <a:picLocks noChangeAspect="1"/>
          </p:cNvPicPr>
          <p:nvPr/>
        </p:nvPicPr>
        <p:blipFill rotWithShape="1">
          <a:blip r:embed="rId2"/>
          <a:srcRect r="-176" b="56565"/>
          <a:stretch/>
        </p:blipFill>
        <p:spPr>
          <a:xfrm>
            <a:off x="5928650" y="1579693"/>
            <a:ext cx="5325800" cy="1963409"/>
          </a:xfrm>
          <a:prstGeom prst="rect">
            <a:avLst/>
          </a:prstGeom>
        </p:spPr>
      </p:pic>
      <p:pic>
        <p:nvPicPr>
          <p:cNvPr id="5" name="Imagem 4">
            <a:extLst>
              <a:ext uri="{FF2B5EF4-FFF2-40B4-BE49-F238E27FC236}">
                <a16:creationId xmlns:a16="http://schemas.microsoft.com/office/drawing/2014/main" id="{BBB0EA6F-1469-BD70-194C-856694463765}"/>
              </a:ext>
            </a:extLst>
          </p:cNvPr>
          <p:cNvPicPr>
            <a:picLocks noChangeAspect="1"/>
          </p:cNvPicPr>
          <p:nvPr/>
        </p:nvPicPr>
        <p:blipFill>
          <a:blip r:embed="rId3"/>
          <a:stretch>
            <a:fillRect/>
          </a:stretch>
        </p:blipFill>
        <p:spPr>
          <a:xfrm>
            <a:off x="5608901" y="3663248"/>
            <a:ext cx="6174188" cy="2177076"/>
          </a:xfrm>
          <a:prstGeom prst="rect">
            <a:avLst/>
          </a:prstGeom>
        </p:spPr>
      </p:pic>
      <p:sp>
        <p:nvSpPr>
          <p:cNvPr id="4" name="Title 1">
            <a:extLst>
              <a:ext uri="{FF2B5EF4-FFF2-40B4-BE49-F238E27FC236}">
                <a16:creationId xmlns:a16="http://schemas.microsoft.com/office/drawing/2014/main" id="{5C120382-C9FA-AC55-8EB4-3D375ECAA993}"/>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(confiabilidade smartphone – 2 semanas, EPM)</a:t>
            </a:r>
            <a:endParaRPr lang="en-US" sz="3200" dirty="0">
              <a:latin typeface="Times New Roman"/>
              <a:cs typeface="Times New Roman"/>
            </a:endParaRPr>
          </a:p>
        </p:txBody>
      </p:sp>
      <p:sp>
        <p:nvSpPr>
          <p:cNvPr id="2" name="Retângulo 1">
            <a:extLst>
              <a:ext uri="{FF2B5EF4-FFF2-40B4-BE49-F238E27FC236}">
                <a16:creationId xmlns:a16="http://schemas.microsoft.com/office/drawing/2014/main" id="{6A8B2C7F-70E7-2D16-EFD2-3F030E464E1D}"/>
              </a:ext>
            </a:extLst>
          </p:cNvPr>
          <p:cNvSpPr/>
          <p:nvPr/>
        </p:nvSpPr>
        <p:spPr>
          <a:xfrm>
            <a:off x="7515225" y="5095875"/>
            <a:ext cx="476250" cy="111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53FF91C8-80EA-D1F6-7184-C03F1D1C6A13}"/>
              </a:ext>
            </a:extLst>
          </p:cNvPr>
          <p:cNvSpPr/>
          <p:nvPr/>
        </p:nvSpPr>
        <p:spPr>
          <a:xfrm>
            <a:off x="7515225" y="5514533"/>
            <a:ext cx="476250" cy="1112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378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3.7037E-6 L -0.2612 0.00092 " pathEditMode="relative" rAng="0" ptsTypes="AA">
                                      <p:cBhvr>
                                        <p:cTn id="6" dur="2000" fill="hold"/>
                                        <p:tgtEl>
                                          <p:spTgt spid="6"/>
                                        </p:tgtEl>
                                        <p:attrNameLst>
                                          <p:attrName>ppt_x</p:attrName>
                                          <p:attrName>ppt_y</p:attrName>
                                        </p:attrNameLst>
                                      </p:cBhvr>
                                      <p:rCtr x="-13060" y="4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0C9A8D6-897E-9B18-02E9-182FA81F1D3D}"/>
              </a:ext>
            </a:extLst>
          </p:cNvPr>
          <p:cNvSpPr txBox="1"/>
          <p:nvPr/>
        </p:nvSpPr>
        <p:spPr>
          <a:xfrm>
            <a:off x="609278" y="3059666"/>
            <a:ext cx="4124647"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inexistem estudos que tenham comparado;</a:t>
            </a:r>
          </a:p>
          <a:p>
            <a:pPr algn="ctr"/>
            <a:r>
              <a:rPr lang="pt-BR" sz="1400" dirty="0">
                <a:latin typeface="Times New Roman" panose="02020603050405020304" pitchFamily="18" charset="0"/>
                <a:cs typeface="Times New Roman" panose="02020603050405020304" pitchFamily="18" charset="0"/>
              </a:rPr>
              <a:t>Podemos recorrer à teoria do valor real.</a:t>
            </a:r>
          </a:p>
        </p:txBody>
      </p:sp>
      <p:sp>
        <p:nvSpPr>
          <p:cNvPr id="3" name="Title 1">
            <a:extLst>
              <a:ext uri="{FF2B5EF4-FFF2-40B4-BE49-F238E27FC236}">
                <a16:creationId xmlns:a16="http://schemas.microsoft.com/office/drawing/2014/main" id="{A4BA357E-A1FB-D78D-E308-D1FEA8A2D531}"/>
              </a:ext>
            </a:extLst>
          </p:cNvPr>
          <p:cNvSpPr txBox="1">
            <a:spLocks/>
          </p:cNvSpPr>
          <p:nvPr/>
        </p:nvSpPr>
        <p:spPr>
          <a:xfrm>
            <a:off x="0" y="327914"/>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(comparação entre estimadores de medida única e média)</a:t>
            </a:r>
            <a:endParaRPr lang="en-US" sz="3200" dirty="0">
              <a:latin typeface="Times New Roman"/>
              <a:cs typeface="Times New Roman"/>
            </a:endParaRPr>
          </a:p>
        </p:txBody>
      </p:sp>
      <p:pic>
        <p:nvPicPr>
          <p:cNvPr id="4" name="Imagem 3">
            <a:extLst>
              <a:ext uri="{FF2B5EF4-FFF2-40B4-BE49-F238E27FC236}">
                <a16:creationId xmlns:a16="http://schemas.microsoft.com/office/drawing/2014/main" id="{371ADF02-A7CE-A7FE-F285-6DBF2C172DF1}"/>
              </a:ext>
            </a:extLst>
          </p:cNvPr>
          <p:cNvPicPr>
            <a:picLocks noChangeAspect="1"/>
          </p:cNvPicPr>
          <p:nvPr/>
        </p:nvPicPr>
        <p:blipFill>
          <a:blip r:embed="rId2"/>
          <a:stretch>
            <a:fillRect/>
          </a:stretch>
        </p:blipFill>
        <p:spPr>
          <a:xfrm>
            <a:off x="5115268" y="1955004"/>
            <a:ext cx="6467454" cy="2947988"/>
          </a:xfrm>
          <a:prstGeom prst="rect">
            <a:avLst/>
          </a:prstGeom>
        </p:spPr>
      </p:pic>
      <p:sp>
        <p:nvSpPr>
          <p:cNvPr id="8" name="CaixaDeTexto 7">
            <a:extLst>
              <a:ext uri="{FF2B5EF4-FFF2-40B4-BE49-F238E27FC236}">
                <a16:creationId xmlns:a16="http://schemas.microsoft.com/office/drawing/2014/main" id="{3E47E5D9-4183-F488-0D45-B6FB89C626C3}"/>
              </a:ext>
            </a:extLst>
          </p:cNvPr>
          <p:cNvSpPr txBox="1"/>
          <p:nvPr/>
        </p:nvSpPr>
        <p:spPr>
          <a:xfrm>
            <a:off x="7591425" y="6463448"/>
            <a:ext cx="44386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de-DE" sz="1400" dirty="0">
                <a:latin typeface="Times New Roman" panose="02020603050405020304" pitchFamily="18" charset="0"/>
                <a:ea typeface="+mn-lt"/>
                <a:cs typeface="Times New Roman" panose="02020603050405020304" pitchFamily="18" charset="0"/>
              </a:rPr>
              <a:t>ALLEN; YEN, 1979; NUNNALLY; BERNSTEIN, 1994</a:t>
            </a:r>
            <a:r>
              <a:rPr lang="pt-BR" sz="1400" dirty="0">
                <a:latin typeface="Times New Roman" panose="02020603050405020304" pitchFamily="18" charset="0"/>
                <a:ea typeface="+mn-lt"/>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p:txBody>
      </p:sp>
      <p:sp>
        <p:nvSpPr>
          <p:cNvPr id="9" name="Retângulo 8">
            <a:extLst>
              <a:ext uri="{FF2B5EF4-FFF2-40B4-BE49-F238E27FC236}">
                <a16:creationId xmlns:a16="http://schemas.microsoft.com/office/drawing/2014/main" id="{2B932A5B-C46F-16FA-8B85-D2089C2F1832}"/>
              </a:ext>
            </a:extLst>
          </p:cNvPr>
          <p:cNvSpPr/>
          <p:nvPr/>
        </p:nvSpPr>
        <p:spPr>
          <a:xfrm>
            <a:off x="5115268" y="2667000"/>
            <a:ext cx="1190282" cy="238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5025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88C64A-0C70-EFB0-000D-86B66A566E3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(tempo de monitoramento - IPAQ)</a:t>
            </a:r>
            <a:endParaRPr lang="en-US" sz="3200" dirty="0">
              <a:latin typeface="Times New Roman"/>
              <a:cs typeface="Times New Roman"/>
            </a:endParaRPr>
          </a:p>
        </p:txBody>
      </p:sp>
      <p:pic>
        <p:nvPicPr>
          <p:cNvPr id="5" name="Imagem 4">
            <a:extLst>
              <a:ext uri="{FF2B5EF4-FFF2-40B4-BE49-F238E27FC236}">
                <a16:creationId xmlns:a16="http://schemas.microsoft.com/office/drawing/2014/main" id="{B3DEF19B-096C-40A4-46DC-B16AB1D949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1445" y="1533524"/>
            <a:ext cx="4109110" cy="4848225"/>
          </a:xfrm>
          <a:prstGeom prst="rect">
            <a:avLst/>
          </a:prstGeom>
        </p:spPr>
      </p:pic>
      <p:sp>
        <p:nvSpPr>
          <p:cNvPr id="2" name="CaixaDeTexto 1">
            <a:extLst>
              <a:ext uri="{FF2B5EF4-FFF2-40B4-BE49-F238E27FC236}">
                <a16:creationId xmlns:a16="http://schemas.microsoft.com/office/drawing/2014/main" id="{0A0A6B66-6ED5-84C3-37F7-59B3C510E0A5}"/>
              </a:ext>
            </a:extLst>
          </p:cNvPr>
          <p:cNvSpPr txBox="1"/>
          <p:nvPr/>
        </p:nvSpPr>
        <p:spPr>
          <a:xfrm>
            <a:off x="3448049" y="1102637"/>
            <a:ext cx="5295901" cy="430887"/>
          </a:xfrm>
          <a:prstGeom prst="rect">
            <a:avLst/>
          </a:prstGeom>
          <a:noFill/>
        </p:spPr>
        <p:txBody>
          <a:bodyPr wrap="square" rtlCol="0">
            <a:spAutoFit/>
          </a:bodyPr>
          <a:lstStyle/>
          <a:p>
            <a:pPr algn="ctr"/>
            <a:r>
              <a:rPr lang="pt-BR" sz="1100" b="1" dirty="0">
                <a:latin typeface="Times New Roman" panose="02020603050405020304" pitchFamily="18" charset="0"/>
                <a:cs typeface="Times New Roman" panose="02020603050405020304" pitchFamily="18" charset="0"/>
              </a:rPr>
              <a:t>Figura 6.</a:t>
            </a:r>
            <a:r>
              <a:rPr lang="pt-BR" sz="1100" dirty="0">
                <a:latin typeface="Times New Roman" panose="02020603050405020304" pitchFamily="18" charset="0"/>
                <a:cs typeface="Times New Roman" panose="02020603050405020304" pitchFamily="18" charset="0"/>
              </a:rPr>
              <a:t> Efeito do período de monitoramento sobre a confiabilidade teste-reteste das estimativas de atividade física obtidas através do IPAQ</a:t>
            </a:r>
          </a:p>
        </p:txBody>
      </p:sp>
      <p:sp>
        <p:nvSpPr>
          <p:cNvPr id="6" name="CaixaDeTexto 5">
            <a:extLst>
              <a:ext uri="{FF2B5EF4-FFF2-40B4-BE49-F238E27FC236}">
                <a16:creationId xmlns:a16="http://schemas.microsoft.com/office/drawing/2014/main" id="{BC9FEBFB-896A-9A60-0DF3-FF56E3BE2A69}"/>
              </a:ext>
            </a:extLst>
          </p:cNvPr>
          <p:cNvSpPr txBox="1"/>
          <p:nvPr/>
        </p:nvSpPr>
        <p:spPr>
          <a:xfrm>
            <a:off x="3743323" y="6464197"/>
            <a:ext cx="5295901" cy="261610"/>
          </a:xfrm>
          <a:prstGeom prst="rect">
            <a:avLst/>
          </a:prstGeom>
          <a:noFill/>
        </p:spPr>
        <p:txBody>
          <a:bodyPr wrap="square" rtlCol="0">
            <a:spAutoFit/>
          </a:bodyPr>
          <a:lstStyle/>
          <a:p>
            <a:pPr algn="just"/>
            <a:r>
              <a:rPr lang="pt-BR" sz="1100" dirty="0">
                <a:latin typeface="Times New Roman" panose="02020603050405020304" pitchFamily="18" charset="0"/>
                <a:cs typeface="Times New Roman" panose="02020603050405020304" pitchFamily="18" charset="0"/>
              </a:rPr>
              <a:t>Fonte: Douglas Silva Alves, 2024.</a:t>
            </a:r>
          </a:p>
        </p:txBody>
      </p:sp>
    </p:spTree>
    <p:extLst>
      <p:ext uri="{BB962C8B-B14F-4D97-AF65-F5344CB8AC3E}">
        <p14:creationId xmlns:p14="http://schemas.microsoft.com/office/powerpoint/2010/main" val="611528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88C64A-0C70-EFB0-000D-86B66A566E3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(tempo de monitoramento - IPAQ)</a:t>
            </a:r>
            <a:endParaRPr lang="en-US" sz="3200" dirty="0">
              <a:latin typeface="Times New Roman"/>
              <a:cs typeface="Times New Roman"/>
            </a:endParaRPr>
          </a:p>
        </p:txBody>
      </p:sp>
      <p:sp>
        <p:nvSpPr>
          <p:cNvPr id="2" name="CaixaDeTexto 1">
            <a:extLst>
              <a:ext uri="{FF2B5EF4-FFF2-40B4-BE49-F238E27FC236}">
                <a16:creationId xmlns:a16="http://schemas.microsoft.com/office/drawing/2014/main" id="{0A0A6B66-6ED5-84C3-37F7-59B3C510E0A5}"/>
              </a:ext>
            </a:extLst>
          </p:cNvPr>
          <p:cNvSpPr txBox="1"/>
          <p:nvPr/>
        </p:nvSpPr>
        <p:spPr>
          <a:xfrm>
            <a:off x="3448049" y="1102637"/>
            <a:ext cx="5295901" cy="430887"/>
          </a:xfrm>
          <a:prstGeom prst="rect">
            <a:avLst/>
          </a:prstGeom>
          <a:noFill/>
        </p:spPr>
        <p:txBody>
          <a:bodyPr wrap="square" rtlCol="0">
            <a:spAutoFit/>
          </a:bodyPr>
          <a:lstStyle/>
          <a:p>
            <a:pPr algn="ctr"/>
            <a:r>
              <a:rPr lang="pt-BR" sz="1100" b="1" dirty="0">
                <a:latin typeface="Times New Roman" panose="02020603050405020304" pitchFamily="18" charset="0"/>
                <a:cs typeface="Times New Roman" panose="02020603050405020304" pitchFamily="18" charset="0"/>
              </a:rPr>
              <a:t>Figura 7.</a:t>
            </a:r>
            <a:r>
              <a:rPr lang="pt-BR" sz="1100" dirty="0">
                <a:latin typeface="Times New Roman" panose="02020603050405020304" pitchFamily="18" charset="0"/>
                <a:cs typeface="Times New Roman" panose="02020603050405020304" pitchFamily="18" charset="0"/>
              </a:rPr>
              <a:t> Efeito do período de monitoramento sobre a confiabilidade teste-reteste das estimativas de atividade física obtidas através do smartphone</a:t>
            </a:r>
          </a:p>
        </p:txBody>
      </p:sp>
      <p:sp>
        <p:nvSpPr>
          <p:cNvPr id="6" name="CaixaDeTexto 5">
            <a:extLst>
              <a:ext uri="{FF2B5EF4-FFF2-40B4-BE49-F238E27FC236}">
                <a16:creationId xmlns:a16="http://schemas.microsoft.com/office/drawing/2014/main" id="{BC9FEBFB-896A-9A60-0DF3-FF56E3BE2A69}"/>
              </a:ext>
            </a:extLst>
          </p:cNvPr>
          <p:cNvSpPr txBox="1"/>
          <p:nvPr/>
        </p:nvSpPr>
        <p:spPr>
          <a:xfrm>
            <a:off x="3743323" y="6464197"/>
            <a:ext cx="5295901" cy="261610"/>
          </a:xfrm>
          <a:prstGeom prst="rect">
            <a:avLst/>
          </a:prstGeom>
          <a:noFill/>
        </p:spPr>
        <p:txBody>
          <a:bodyPr wrap="square" rtlCol="0">
            <a:spAutoFit/>
          </a:bodyPr>
          <a:lstStyle/>
          <a:p>
            <a:pPr algn="just"/>
            <a:r>
              <a:rPr lang="pt-BR" sz="1100" dirty="0">
                <a:latin typeface="Times New Roman" panose="02020603050405020304" pitchFamily="18" charset="0"/>
                <a:cs typeface="Times New Roman" panose="02020603050405020304" pitchFamily="18" charset="0"/>
              </a:rPr>
              <a:t>Fonte: Douglas Silva Alves, 2024.</a:t>
            </a:r>
          </a:p>
        </p:txBody>
      </p:sp>
      <p:pic>
        <p:nvPicPr>
          <p:cNvPr id="7" name="Imagem 6">
            <a:extLst>
              <a:ext uri="{FF2B5EF4-FFF2-40B4-BE49-F238E27FC236}">
                <a16:creationId xmlns:a16="http://schemas.microsoft.com/office/drawing/2014/main" id="{061ABB67-01B9-3008-FB40-DA10264050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1030" y="1533524"/>
            <a:ext cx="4109937" cy="4849200"/>
          </a:xfrm>
          <a:prstGeom prst="rect">
            <a:avLst/>
          </a:prstGeom>
        </p:spPr>
      </p:pic>
    </p:spTree>
    <p:extLst>
      <p:ext uri="{BB962C8B-B14F-4D97-AF65-F5344CB8AC3E}">
        <p14:creationId xmlns:p14="http://schemas.microsoft.com/office/powerpoint/2010/main" val="4225649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88C64A-0C70-EFB0-000D-86B66A566E32}"/>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(tempo de monitoramento)</a:t>
            </a:r>
            <a:endParaRPr lang="en-US" sz="3200" dirty="0">
              <a:latin typeface="Times New Roman"/>
              <a:cs typeface="Times New Roman"/>
            </a:endParaRPr>
          </a:p>
        </p:txBody>
      </p:sp>
      <p:pic>
        <p:nvPicPr>
          <p:cNvPr id="4" name="Imagem 3">
            <a:extLst>
              <a:ext uri="{FF2B5EF4-FFF2-40B4-BE49-F238E27FC236}">
                <a16:creationId xmlns:a16="http://schemas.microsoft.com/office/drawing/2014/main" id="{EC1EDCF0-88C7-0F4C-204E-390D55488F23}"/>
              </a:ext>
            </a:extLst>
          </p:cNvPr>
          <p:cNvPicPr>
            <a:picLocks noChangeAspect="1"/>
          </p:cNvPicPr>
          <p:nvPr/>
        </p:nvPicPr>
        <p:blipFill>
          <a:blip r:embed="rId2"/>
          <a:stretch>
            <a:fillRect/>
          </a:stretch>
        </p:blipFill>
        <p:spPr>
          <a:xfrm>
            <a:off x="2862273" y="1955006"/>
            <a:ext cx="6467454" cy="2947988"/>
          </a:xfrm>
          <a:prstGeom prst="rect">
            <a:avLst/>
          </a:prstGeom>
        </p:spPr>
      </p:pic>
      <p:sp>
        <p:nvSpPr>
          <p:cNvPr id="5" name="CaixaDeTexto 4">
            <a:extLst>
              <a:ext uri="{FF2B5EF4-FFF2-40B4-BE49-F238E27FC236}">
                <a16:creationId xmlns:a16="http://schemas.microsoft.com/office/drawing/2014/main" id="{CF5B89F2-B722-1A91-20B5-55875F602FC0}"/>
              </a:ext>
            </a:extLst>
          </p:cNvPr>
          <p:cNvSpPr txBox="1"/>
          <p:nvPr/>
        </p:nvSpPr>
        <p:spPr>
          <a:xfrm>
            <a:off x="10325100" y="6463448"/>
            <a:ext cx="18383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latin typeface="Times New Roman" panose="02020603050405020304" pitchFamily="18" charset="0"/>
                <a:ea typeface="+mn-lt"/>
                <a:cs typeface="Times New Roman" panose="02020603050405020304" pitchFamily="18" charset="0"/>
              </a:rPr>
              <a:t>(</a:t>
            </a:r>
            <a:r>
              <a:rPr lang="de-DE" sz="1400" dirty="0">
                <a:latin typeface="Times New Roman" panose="02020603050405020304" pitchFamily="18" charset="0"/>
                <a:ea typeface="+mn-lt"/>
                <a:cs typeface="Times New Roman" panose="02020603050405020304" pitchFamily="18" charset="0"/>
              </a:rPr>
              <a:t>ALLEN; YEN, 1979</a:t>
            </a:r>
            <a:r>
              <a:rPr lang="pt-BR" sz="1400" dirty="0">
                <a:latin typeface="Times New Roman" panose="02020603050405020304" pitchFamily="18" charset="0"/>
                <a:ea typeface="+mn-lt"/>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p:txBody>
      </p:sp>
      <p:sp>
        <p:nvSpPr>
          <p:cNvPr id="8" name="Retângulo 7">
            <a:extLst>
              <a:ext uri="{FF2B5EF4-FFF2-40B4-BE49-F238E27FC236}">
                <a16:creationId xmlns:a16="http://schemas.microsoft.com/office/drawing/2014/main" id="{936E1AB4-EFA4-8CFD-F15C-91247743C924}"/>
              </a:ext>
            </a:extLst>
          </p:cNvPr>
          <p:cNvSpPr/>
          <p:nvPr/>
        </p:nvSpPr>
        <p:spPr>
          <a:xfrm>
            <a:off x="2862273" y="2667002"/>
            <a:ext cx="1190282" cy="2381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2162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8692C0E-60E1-439F-A1D6-F1CABA5F9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EC8F423-E33C-87A4-3118-270FF3854620}"/>
              </a:ext>
            </a:extLst>
          </p:cNvPr>
          <p:cNvPicPr>
            <a:picLocks noChangeAspect="1"/>
          </p:cNvPicPr>
          <p:nvPr/>
        </p:nvPicPr>
        <p:blipFill rotWithShape="1">
          <a:blip r:embed="rId2"/>
          <a:srcRect r="712"/>
          <a:stretch/>
        </p:blipFill>
        <p:spPr>
          <a:xfrm>
            <a:off x="797264" y="401541"/>
            <a:ext cx="10689336" cy="5571396"/>
          </a:xfrm>
          <a:prstGeom prst="rect">
            <a:avLst/>
          </a:prstGeom>
        </p:spPr>
      </p:pic>
      <p:sp>
        <p:nvSpPr>
          <p:cNvPr id="16" name="Rectangle 15">
            <a:extLst>
              <a:ext uri="{FF2B5EF4-FFF2-40B4-BE49-F238E27FC236}">
                <a16:creationId xmlns:a16="http://schemas.microsoft.com/office/drawing/2014/main" id="{11DC99DB-7E80-4D1E-9069-4489287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264" y="6338062"/>
            <a:ext cx="1068933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1B0B4C7-ED1F-47FB-AA86-5C0CF97DC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4216653"/>
            <a:ext cx="73152"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419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5983196E-3BAA-A2A5-BBBC-D49E79654206}"/>
              </a:ext>
            </a:extLst>
          </p:cNvPr>
          <p:cNvPicPr>
            <a:picLocks noChangeAspect="1"/>
          </p:cNvPicPr>
          <p:nvPr/>
        </p:nvPicPr>
        <p:blipFill>
          <a:blip r:embed="rId2"/>
          <a:stretch>
            <a:fillRect/>
          </a:stretch>
        </p:blipFill>
        <p:spPr>
          <a:xfrm>
            <a:off x="1126859" y="1361574"/>
            <a:ext cx="9682250" cy="2226113"/>
          </a:xfrm>
          <a:prstGeom prst="rect">
            <a:avLst/>
          </a:prstGeom>
        </p:spPr>
      </p:pic>
      <p:pic>
        <p:nvPicPr>
          <p:cNvPr id="7" name="Imagem 6">
            <a:extLst>
              <a:ext uri="{FF2B5EF4-FFF2-40B4-BE49-F238E27FC236}">
                <a16:creationId xmlns:a16="http://schemas.microsoft.com/office/drawing/2014/main" id="{A98685D8-37A9-57B7-EE14-A56BD8CC56E6}"/>
              </a:ext>
            </a:extLst>
          </p:cNvPr>
          <p:cNvPicPr>
            <a:picLocks noChangeAspect="1"/>
          </p:cNvPicPr>
          <p:nvPr/>
        </p:nvPicPr>
        <p:blipFill>
          <a:blip r:embed="rId3"/>
          <a:stretch>
            <a:fillRect/>
          </a:stretch>
        </p:blipFill>
        <p:spPr>
          <a:xfrm>
            <a:off x="1126859" y="3811676"/>
            <a:ext cx="9466306" cy="2224800"/>
          </a:xfrm>
          <a:prstGeom prst="rect">
            <a:avLst/>
          </a:prstGeom>
        </p:spPr>
      </p:pic>
      <p:sp>
        <p:nvSpPr>
          <p:cNvPr id="8" name="CaixaDeTexto 7">
            <a:extLst>
              <a:ext uri="{FF2B5EF4-FFF2-40B4-BE49-F238E27FC236}">
                <a16:creationId xmlns:a16="http://schemas.microsoft.com/office/drawing/2014/main" id="{56C985FB-9E5C-24A7-CDE5-868D2AB8CE07}"/>
              </a:ext>
            </a:extLst>
          </p:cNvPr>
          <p:cNvSpPr txBox="1"/>
          <p:nvPr/>
        </p:nvSpPr>
        <p:spPr>
          <a:xfrm>
            <a:off x="6702804" y="6492875"/>
            <a:ext cx="5489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(https://alves-ds.github.io/</a:t>
            </a:r>
            <a:r>
              <a:rPr lang="pt-BR" sz="1400" dirty="0" err="1">
                <a:latin typeface="Times New Roman" panose="02020603050405020304" pitchFamily="18" charset="0"/>
                <a:ea typeface="+mn-lt"/>
                <a:cs typeface="Times New Roman" panose="02020603050405020304" pitchFamily="18" charset="0"/>
              </a:rPr>
              <a:t>MastersAnalysis</a:t>
            </a:r>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resumo_precisao_individual</a:t>
            </a:r>
            <a:r>
              <a:rPr lang="pt-BR" sz="1400" dirty="0">
                <a:latin typeface="Times New Roman" panose="02020603050405020304" pitchFamily="18" charset="0"/>
                <a:ea typeface="+mn-lt"/>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AE7FFB3-58B6-8CEC-14EA-99DDE075CA2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(impacto da confiabilidade sobre a precisão)</a:t>
            </a:r>
            <a:endParaRPr lang="en-US" sz="3200" dirty="0">
              <a:latin typeface="Times New Roman"/>
              <a:cs typeface="Times New Roman"/>
            </a:endParaRPr>
          </a:p>
        </p:txBody>
      </p:sp>
      <p:sp>
        <p:nvSpPr>
          <p:cNvPr id="2" name="Retângulo 1">
            <a:extLst>
              <a:ext uri="{FF2B5EF4-FFF2-40B4-BE49-F238E27FC236}">
                <a16:creationId xmlns:a16="http://schemas.microsoft.com/office/drawing/2014/main" id="{901C521D-5A08-105C-EED3-32A43600F491}"/>
              </a:ext>
            </a:extLst>
          </p:cNvPr>
          <p:cNvSpPr/>
          <p:nvPr/>
        </p:nvSpPr>
        <p:spPr>
          <a:xfrm>
            <a:off x="1126859" y="2038350"/>
            <a:ext cx="2492641" cy="171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07DD8C81-67B9-D638-66FE-FFA3E4F6F932}"/>
              </a:ext>
            </a:extLst>
          </p:cNvPr>
          <p:cNvSpPr/>
          <p:nvPr/>
        </p:nvSpPr>
        <p:spPr>
          <a:xfrm>
            <a:off x="1126859" y="4495800"/>
            <a:ext cx="2492641" cy="1714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8838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DFF271B-6CB2-4AD4-EDC9-5A576E8634F5}"/>
              </a:ext>
            </a:extLst>
          </p:cNvPr>
          <p:cNvPicPr>
            <a:picLocks noChangeAspect="1"/>
          </p:cNvPicPr>
          <p:nvPr/>
        </p:nvPicPr>
        <p:blipFill>
          <a:blip r:embed="rId2"/>
          <a:stretch>
            <a:fillRect/>
          </a:stretch>
        </p:blipFill>
        <p:spPr>
          <a:xfrm>
            <a:off x="946313" y="1130283"/>
            <a:ext cx="10299374" cy="5196778"/>
          </a:xfrm>
          <a:prstGeom prst="rect">
            <a:avLst/>
          </a:prstGeom>
        </p:spPr>
      </p:pic>
      <p:sp>
        <p:nvSpPr>
          <p:cNvPr id="3" name="Title 1">
            <a:extLst>
              <a:ext uri="{FF2B5EF4-FFF2-40B4-BE49-F238E27FC236}">
                <a16:creationId xmlns:a16="http://schemas.microsoft.com/office/drawing/2014/main" id="{51AAEDDD-8BAB-54AD-B350-784A3525B91B}"/>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(síntese dos resultados)</a:t>
            </a:r>
            <a:endParaRPr lang="en-US" sz="3200" dirty="0">
              <a:latin typeface="Times New Roman"/>
              <a:cs typeface="Times New Roman"/>
            </a:endParaRPr>
          </a:p>
        </p:txBody>
      </p:sp>
    </p:spTree>
    <p:extLst>
      <p:ext uri="{BB962C8B-B14F-4D97-AF65-F5344CB8AC3E}">
        <p14:creationId xmlns:p14="http://schemas.microsoft.com/office/powerpoint/2010/main" val="3196511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8D2F842B-AE78-8681-790F-527068B15819}"/>
              </a:ext>
            </a:extLst>
          </p:cNvPr>
          <p:cNvPicPr>
            <a:picLocks noChangeAspect="1"/>
          </p:cNvPicPr>
          <p:nvPr/>
        </p:nvPicPr>
        <p:blipFill>
          <a:blip r:embed="rId2"/>
          <a:stretch>
            <a:fillRect/>
          </a:stretch>
        </p:blipFill>
        <p:spPr>
          <a:xfrm>
            <a:off x="620464" y="1174596"/>
            <a:ext cx="10951072" cy="5198400"/>
          </a:xfrm>
          <a:prstGeom prst="rect">
            <a:avLst/>
          </a:prstGeom>
        </p:spPr>
      </p:pic>
      <p:sp>
        <p:nvSpPr>
          <p:cNvPr id="3" name="Title 1">
            <a:extLst>
              <a:ext uri="{FF2B5EF4-FFF2-40B4-BE49-F238E27FC236}">
                <a16:creationId xmlns:a16="http://schemas.microsoft.com/office/drawing/2014/main" id="{81A1E733-EB88-07ED-0824-2E7ACB400B7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Resultados e discussão (síntese dos resultados)</a:t>
            </a:r>
            <a:endParaRPr lang="en-US" sz="3200" dirty="0">
              <a:latin typeface="Times New Roman"/>
              <a:cs typeface="Times New Roman"/>
            </a:endParaRPr>
          </a:p>
        </p:txBody>
      </p:sp>
    </p:spTree>
    <p:extLst>
      <p:ext uri="{BB962C8B-B14F-4D97-AF65-F5344CB8AC3E}">
        <p14:creationId xmlns:p14="http://schemas.microsoft.com/office/powerpoint/2010/main" val="2252125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F0919FBD-B675-1504-8D35-7C2522AECDC8}"/>
              </a:ext>
            </a:extLst>
          </p:cNvPr>
          <p:cNvGraphicFramePr/>
          <p:nvPr>
            <p:extLst>
              <p:ext uri="{D42A27DB-BD31-4B8C-83A1-F6EECF244321}">
                <p14:modId xmlns:p14="http://schemas.microsoft.com/office/powerpoint/2010/main" val="4213852641"/>
              </p:ext>
            </p:extLst>
          </p:nvPr>
        </p:nvGraphicFramePr>
        <p:xfrm>
          <a:off x="704194" y="2581230"/>
          <a:ext cx="10783611" cy="1695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D14E2953-4CB2-EAC0-1BD6-3E7907C1EF96}"/>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Considerações metodológicas e perspectivas futuras</a:t>
            </a:r>
            <a:endParaRPr lang="en-US" sz="3200" dirty="0">
              <a:latin typeface="Times New Roman"/>
              <a:cs typeface="Times New Roman"/>
            </a:endParaRPr>
          </a:p>
        </p:txBody>
      </p:sp>
    </p:spTree>
    <p:extLst>
      <p:ext uri="{BB962C8B-B14F-4D97-AF65-F5344CB8AC3E}">
        <p14:creationId xmlns:p14="http://schemas.microsoft.com/office/powerpoint/2010/main" val="41066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B226F23-F0AC-404F-B9D1-AE6EF6ADDAC9}"/>
                                            </p:graphicEl>
                                          </p:spTgt>
                                        </p:tgtEl>
                                        <p:attrNameLst>
                                          <p:attrName>style.visibility</p:attrName>
                                        </p:attrNameLst>
                                      </p:cBhvr>
                                      <p:to>
                                        <p:strVal val="visible"/>
                                      </p:to>
                                    </p:set>
                                    <p:animEffect transition="in" filter="fade">
                                      <p:cBhvr>
                                        <p:cTn id="7" dur="500"/>
                                        <p:tgtEl>
                                          <p:spTgt spid="2">
                                            <p:graphicEl>
                                              <a:dgm id="{1B226F23-F0AC-404F-B9D1-AE6EF6ADDAC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EF09E45C-3B01-4FD3-B6B1-C8572D4AEB2C}"/>
                                            </p:graphicEl>
                                          </p:spTgt>
                                        </p:tgtEl>
                                        <p:attrNameLst>
                                          <p:attrName>style.visibility</p:attrName>
                                        </p:attrNameLst>
                                      </p:cBhvr>
                                      <p:to>
                                        <p:strVal val="visible"/>
                                      </p:to>
                                    </p:set>
                                    <p:animEffect transition="in" filter="fade">
                                      <p:cBhvr>
                                        <p:cTn id="12" dur="500"/>
                                        <p:tgtEl>
                                          <p:spTgt spid="2">
                                            <p:graphicEl>
                                              <a:dgm id="{EF09E45C-3B01-4FD3-B6B1-C8572D4AEB2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AB18007C-AED7-48A7-BE55-E910A77C6916}"/>
                                            </p:graphicEl>
                                          </p:spTgt>
                                        </p:tgtEl>
                                        <p:attrNameLst>
                                          <p:attrName>style.visibility</p:attrName>
                                        </p:attrNameLst>
                                      </p:cBhvr>
                                      <p:to>
                                        <p:strVal val="visible"/>
                                      </p:to>
                                    </p:set>
                                    <p:animEffect transition="in" filter="fade">
                                      <p:cBhvr>
                                        <p:cTn id="17" dur="500"/>
                                        <p:tgtEl>
                                          <p:spTgt spid="2">
                                            <p:graphicEl>
                                              <a:dgm id="{AB18007C-AED7-48A7-BE55-E910A77C691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94E32033-0B0C-4C61-8AAA-3D39D9FF7880}"/>
                                            </p:graphicEl>
                                          </p:spTgt>
                                        </p:tgtEl>
                                        <p:attrNameLst>
                                          <p:attrName>style.visibility</p:attrName>
                                        </p:attrNameLst>
                                      </p:cBhvr>
                                      <p:to>
                                        <p:strVal val="visible"/>
                                      </p:to>
                                    </p:set>
                                    <p:animEffect transition="in" filter="fade">
                                      <p:cBhvr>
                                        <p:cTn id="22" dur="500"/>
                                        <p:tgtEl>
                                          <p:spTgt spid="2">
                                            <p:graphicEl>
                                              <a:dgm id="{94E32033-0B0C-4C61-8AAA-3D39D9FF788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009A40AD-0C21-9874-51EE-0B03E701DFFB}"/>
              </a:ext>
            </a:extLst>
          </p:cNvPr>
          <p:cNvGraphicFramePr/>
          <p:nvPr>
            <p:extLst>
              <p:ext uri="{D42A27DB-BD31-4B8C-83A1-F6EECF244321}">
                <p14:modId xmlns:p14="http://schemas.microsoft.com/office/powerpoint/2010/main" val="1574425391"/>
              </p:ext>
            </p:extLst>
          </p:nvPr>
        </p:nvGraphicFramePr>
        <p:xfrm>
          <a:off x="599419" y="1575182"/>
          <a:ext cx="10993161" cy="3707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514A70DD-9026-9A23-E48D-E955D3BB8B8F}"/>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Considerações metodológicas e perspectivas futuras</a:t>
            </a:r>
            <a:endParaRPr lang="en-US" sz="3200" dirty="0">
              <a:latin typeface="Times New Roman"/>
              <a:cs typeface="Times New Roman"/>
            </a:endParaRPr>
          </a:p>
        </p:txBody>
      </p:sp>
    </p:spTree>
    <p:extLst>
      <p:ext uri="{BB962C8B-B14F-4D97-AF65-F5344CB8AC3E}">
        <p14:creationId xmlns:p14="http://schemas.microsoft.com/office/powerpoint/2010/main" val="128145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62CEB869-108B-4CFC-9821-B5249B5ACFAD}"/>
                                            </p:graphicEl>
                                          </p:spTgt>
                                        </p:tgtEl>
                                        <p:attrNameLst>
                                          <p:attrName>style.visibility</p:attrName>
                                        </p:attrNameLst>
                                      </p:cBhvr>
                                      <p:to>
                                        <p:strVal val="visible"/>
                                      </p:to>
                                    </p:set>
                                    <p:animEffect transition="in" filter="fade">
                                      <p:cBhvr>
                                        <p:cTn id="7" dur="500"/>
                                        <p:tgtEl>
                                          <p:spTgt spid="6">
                                            <p:graphicEl>
                                              <a:dgm id="{62CEB869-108B-4CFC-9821-B5249B5ACFA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05E0BCCC-9E7F-4B78-9882-041CE52D3D09}"/>
                                            </p:graphicEl>
                                          </p:spTgt>
                                        </p:tgtEl>
                                        <p:attrNameLst>
                                          <p:attrName>style.visibility</p:attrName>
                                        </p:attrNameLst>
                                      </p:cBhvr>
                                      <p:to>
                                        <p:strVal val="visible"/>
                                      </p:to>
                                    </p:set>
                                    <p:animEffect transition="in" filter="fade">
                                      <p:cBhvr>
                                        <p:cTn id="12" dur="500"/>
                                        <p:tgtEl>
                                          <p:spTgt spid="6">
                                            <p:graphicEl>
                                              <a:dgm id="{05E0BCCC-9E7F-4B78-9882-041CE52D3D09}"/>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54E23869-C727-4239-9764-30BC0BF715E8}"/>
                                            </p:graphicEl>
                                          </p:spTgt>
                                        </p:tgtEl>
                                        <p:attrNameLst>
                                          <p:attrName>style.visibility</p:attrName>
                                        </p:attrNameLst>
                                      </p:cBhvr>
                                      <p:to>
                                        <p:strVal val="visible"/>
                                      </p:to>
                                    </p:set>
                                    <p:animEffect transition="in" filter="fade">
                                      <p:cBhvr>
                                        <p:cTn id="17" dur="500"/>
                                        <p:tgtEl>
                                          <p:spTgt spid="6">
                                            <p:graphicEl>
                                              <a:dgm id="{54E23869-C727-4239-9764-30BC0BF715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CF3EEBCC-AC67-44D6-A4A7-9EE67FA10C56}"/>
                                            </p:graphicEl>
                                          </p:spTgt>
                                        </p:tgtEl>
                                        <p:attrNameLst>
                                          <p:attrName>style.visibility</p:attrName>
                                        </p:attrNameLst>
                                      </p:cBhvr>
                                      <p:to>
                                        <p:strVal val="visible"/>
                                      </p:to>
                                    </p:set>
                                    <p:animEffect transition="in" filter="fade">
                                      <p:cBhvr>
                                        <p:cTn id="22" dur="500"/>
                                        <p:tgtEl>
                                          <p:spTgt spid="6">
                                            <p:graphicEl>
                                              <a:dgm id="{CF3EEBCC-AC67-44D6-A4A7-9EE67FA10C5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13FF2AE9-14EC-4BF6-A5A1-72FA8782EF0F}"/>
                                            </p:graphicEl>
                                          </p:spTgt>
                                        </p:tgtEl>
                                        <p:attrNameLst>
                                          <p:attrName>style.visibility</p:attrName>
                                        </p:attrNameLst>
                                      </p:cBhvr>
                                      <p:to>
                                        <p:strVal val="visible"/>
                                      </p:to>
                                    </p:set>
                                    <p:animEffect transition="in" filter="fade">
                                      <p:cBhvr>
                                        <p:cTn id="27" dur="500"/>
                                        <p:tgtEl>
                                          <p:spTgt spid="6">
                                            <p:graphicEl>
                                              <a:dgm id="{13FF2AE9-14EC-4BF6-A5A1-72FA8782EF0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0A2E0475-2071-424A-9384-8336E9EAADA4}"/>
                                            </p:graphicEl>
                                          </p:spTgt>
                                        </p:tgtEl>
                                        <p:attrNameLst>
                                          <p:attrName>style.visibility</p:attrName>
                                        </p:attrNameLst>
                                      </p:cBhvr>
                                      <p:to>
                                        <p:strVal val="visible"/>
                                      </p:to>
                                    </p:set>
                                    <p:animEffect transition="in" filter="fade">
                                      <p:cBhvr>
                                        <p:cTn id="32" dur="500"/>
                                        <p:tgtEl>
                                          <p:spTgt spid="6">
                                            <p:graphicEl>
                                              <a:dgm id="{0A2E0475-2071-424A-9384-8336E9EAADA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DDF9836B-E0B4-4DAF-8034-FCC2EFB7EAC5}"/>
                                            </p:graphicEl>
                                          </p:spTgt>
                                        </p:tgtEl>
                                        <p:attrNameLst>
                                          <p:attrName>style.visibility</p:attrName>
                                        </p:attrNameLst>
                                      </p:cBhvr>
                                      <p:to>
                                        <p:strVal val="visible"/>
                                      </p:to>
                                    </p:set>
                                    <p:animEffect transition="in" filter="fade">
                                      <p:cBhvr>
                                        <p:cTn id="37" dur="500"/>
                                        <p:tgtEl>
                                          <p:spTgt spid="6">
                                            <p:graphicEl>
                                              <a:dgm id="{DDF9836B-E0B4-4DAF-8034-FCC2EFB7EAC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B8525DD5-7248-44D1-A42A-18E05AC0365F}"/>
                                            </p:graphicEl>
                                          </p:spTgt>
                                        </p:tgtEl>
                                        <p:attrNameLst>
                                          <p:attrName>style.visibility</p:attrName>
                                        </p:attrNameLst>
                                      </p:cBhvr>
                                      <p:to>
                                        <p:strVal val="visible"/>
                                      </p:to>
                                    </p:set>
                                    <p:animEffect transition="in" filter="fade">
                                      <p:cBhvr>
                                        <p:cTn id="42" dur="500"/>
                                        <p:tgtEl>
                                          <p:spTgt spid="6">
                                            <p:graphicEl>
                                              <a:dgm id="{B8525DD5-7248-44D1-A42A-18E05AC0365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551828D7-099F-E025-604B-EFB96B0A4E2D}"/>
              </a:ext>
            </a:extLst>
          </p:cNvPr>
          <p:cNvGraphicFramePr/>
          <p:nvPr>
            <p:extLst>
              <p:ext uri="{D42A27DB-BD31-4B8C-83A1-F6EECF244321}">
                <p14:modId xmlns:p14="http://schemas.microsoft.com/office/powerpoint/2010/main" val="3419832603"/>
              </p:ext>
            </p:extLst>
          </p:nvPr>
        </p:nvGraphicFramePr>
        <p:xfrm>
          <a:off x="547032" y="1879684"/>
          <a:ext cx="11097936" cy="3098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CA1772E8-6F93-F0E8-653B-6C25CCC485CC}"/>
              </a:ext>
            </a:extLst>
          </p:cNvPr>
          <p:cNvSpPr txBox="1">
            <a:spLocks/>
          </p:cNvSpPr>
          <p:nvPr/>
        </p:nvSpPr>
        <p:spPr>
          <a:xfrm>
            <a:off x="0" y="172466"/>
            <a:ext cx="121920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3200" dirty="0">
                <a:latin typeface="Times New Roman"/>
                <a:cs typeface="Times New Roman"/>
              </a:rPr>
              <a:t>Conclusão</a:t>
            </a:r>
            <a:endParaRPr lang="en-US" sz="3200" dirty="0">
              <a:latin typeface="Times New Roman"/>
              <a:cs typeface="Times New Roman"/>
            </a:endParaRPr>
          </a:p>
        </p:txBody>
      </p:sp>
    </p:spTree>
    <p:extLst>
      <p:ext uri="{BB962C8B-B14F-4D97-AF65-F5344CB8AC3E}">
        <p14:creationId xmlns:p14="http://schemas.microsoft.com/office/powerpoint/2010/main" val="379587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52F9895-5927-400E-807D-DEE5B2F81553}"/>
                                            </p:graphicEl>
                                          </p:spTgt>
                                        </p:tgtEl>
                                        <p:attrNameLst>
                                          <p:attrName>style.visibility</p:attrName>
                                        </p:attrNameLst>
                                      </p:cBhvr>
                                      <p:to>
                                        <p:strVal val="visible"/>
                                      </p:to>
                                    </p:set>
                                    <p:animEffect transition="in" filter="fade">
                                      <p:cBhvr>
                                        <p:cTn id="7" dur="500"/>
                                        <p:tgtEl>
                                          <p:spTgt spid="2">
                                            <p:graphicEl>
                                              <a:dgm id="{B52F9895-5927-400E-807D-DEE5B2F815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823C31F-FDDC-46D4-A04F-48AF72DAA61C}"/>
                                            </p:graphicEl>
                                          </p:spTgt>
                                        </p:tgtEl>
                                        <p:attrNameLst>
                                          <p:attrName>style.visibility</p:attrName>
                                        </p:attrNameLst>
                                      </p:cBhvr>
                                      <p:to>
                                        <p:strVal val="visible"/>
                                      </p:to>
                                    </p:set>
                                    <p:animEffect transition="in" filter="fade">
                                      <p:cBhvr>
                                        <p:cTn id="12" dur="500"/>
                                        <p:tgtEl>
                                          <p:spTgt spid="2">
                                            <p:graphicEl>
                                              <a:dgm id="{9823C31F-FDDC-46D4-A04F-48AF72DAA61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8FFABC09-AFAB-4692-9CB0-38674935FB44}"/>
                                            </p:graphicEl>
                                          </p:spTgt>
                                        </p:tgtEl>
                                        <p:attrNameLst>
                                          <p:attrName>style.visibility</p:attrName>
                                        </p:attrNameLst>
                                      </p:cBhvr>
                                      <p:to>
                                        <p:strVal val="visible"/>
                                      </p:to>
                                    </p:set>
                                    <p:animEffect transition="in" filter="fade">
                                      <p:cBhvr>
                                        <p:cTn id="17" dur="500"/>
                                        <p:tgtEl>
                                          <p:spTgt spid="2">
                                            <p:graphicEl>
                                              <a:dgm id="{8FFABC09-AFAB-4692-9CB0-38674935FB4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49E231FF-CAFB-4FDC-A50C-EC7E2925340A}"/>
                                            </p:graphicEl>
                                          </p:spTgt>
                                        </p:tgtEl>
                                        <p:attrNameLst>
                                          <p:attrName>style.visibility</p:attrName>
                                        </p:attrNameLst>
                                      </p:cBhvr>
                                      <p:to>
                                        <p:strVal val="visible"/>
                                      </p:to>
                                    </p:set>
                                    <p:animEffect transition="in" filter="fade">
                                      <p:cBhvr>
                                        <p:cTn id="22" dur="500"/>
                                        <p:tgtEl>
                                          <p:spTgt spid="2">
                                            <p:graphicEl>
                                              <a:dgm id="{49E231FF-CAFB-4FDC-A50C-EC7E2925340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51B875C7-A157-4EED-8F88-168A141C8955}"/>
                                            </p:graphicEl>
                                          </p:spTgt>
                                        </p:tgtEl>
                                        <p:attrNameLst>
                                          <p:attrName>style.visibility</p:attrName>
                                        </p:attrNameLst>
                                      </p:cBhvr>
                                      <p:to>
                                        <p:strVal val="visible"/>
                                      </p:to>
                                    </p:set>
                                    <p:animEffect transition="in" filter="fade">
                                      <p:cBhvr>
                                        <p:cTn id="27" dur="500"/>
                                        <p:tgtEl>
                                          <p:spTgt spid="2">
                                            <p:graphicEl>
                                              <a:dgm id="{51B875C7-A157-4EED-8F88-168A141C89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4266" y="3127123"/>
            <a:ext cx="11063468" cy="603753"/>
          </a:xfrm>
        </p:spPr>
        <p:txBody>
          <a:bodyPr>
            <a:normAutofit/>
          </a:bodyPr>
          <a:lstStyle/>
          <a:p>
            <a:r>
              <a:rPr lang="pt-BR" sz="2800" b="1" dirty="0">
                <a:latin typeface="Times New Roman"/>
                <a:cs typeface="Times New Roman"/>
              </a:rPr>
              <a:t>OBRIGADO!</a:t>
            </a:r>
            <a:endParaRPr lang="en-US" sz="2800" dirty="0"/>
          </a:p>
        </p:txBody>
      </p:sp>
      <p:pic>
        <p:nvPicPr>
          <p:cNvPr id="8" name="Picture 7" descr="Logo da EACH-USP">
            <a:extLst>
              <a:ext uri="{FF2B5EF4-FFF2-40B4-BE49-F238E27FC236}">
                <a16:creationId xmlns:a16="http://schemas.microsoft.com/office/drawing/2014/main" id="{5B971673-97C0-A31A-3798-B19B5F653B78}"/>
              </a:ext>
            </a:extLst>
          </p:cNvPr>
          <p:cNvPicPr>
            <a:picLocks noChangeAspect="1"/>
          </p:cNvPicPr>
          <p:nvPr/>
        </p:nvPicPr>
        <p:blipFill rotWithShape="1">
          <a:blip r:embed="rId2"/>
          <a:srcRect r="-204" b="3676"/>
          <a:stretch/>
        </p:blipFill>
        <p:spPr>
          <a:xfrm>
            <a:off x="405656" y="205149"/>
            <a:ext cx="4754200" cy="1267868"/>
          </a:xfrm>
          <a:prstGeom prst="rect">
            <a:avLst/>
          </a:prstGeom>
        </p:spPr>
      </p:pic>
      <p:pic>
        <p:nvPicPr>
          <p:cNvPr id="10" name="Picture 9" descr="Capes seleciona projetos conjuntos de pesquisa com países da Europa">
            <a:extLst>
              <a:ext uri="{FF2B5EF4-FFF2-40B4-BE49-F238E27FC236}">
                <a16:creationId xmlns:a16="http://schemas.microsoft.com/office/drawing/2014/main" id="{01463910-B151-C5E3-4826-09459D6749E9}"/>
              </a:ext>
            </a:extLst>
          </p:cNvPr>
          <p:cNvPicPr>
            <a:picLocks noChangeAspect="1"/>
          </p:cNvPicPr>
          <p:nvPr/>
        </p:nvPicPr>
        <p:blipFill>
          <a:blip r:embed="rId3"/>
          <a:stretch>
            <a:fillRect/>
          </a:stretch>
        </p:blipFill>
        <p:spPr>
          <a:xfrm>
            <a:off x="8341488" y="200453"/>
            <a:ext cx="3157959" cy="1277424"/>
          </a:xfrm>
          <a:prstGeom prst="rect">
            <a:avLst/>
          </a:prstGeom>
        </p:spPr>
      </p:pic>
    </p:spTree>
    <p:extLst>
      <p:ext uri="{BB962C8B-B14F-4D97-AF65-F5344CB8AC3E}">
        <p14:creationId xmlns:p14="http://schemas.microsoft.com/office/powerpoint/2010/main" val="2611287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A5AC6B-1C2B-DEA1-45BD-67608D9FBE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dirty="0">
                <a:solidFill>
                  <a:schemeClr val="tx1"/>
                </a:solidFill>
                <a:latin typeface="Times New Roman" panose="02020603050405020304" pitchFamily="18" charset="0"/>
                <a:cs typeface="Times New Roman" panose="02020603050405020304" pitchFamily="18" charset="0"/>
              </a:rPr>
              <a:t>Antes de </a:t>
            </a:r>
            <a:r>
              <a:rPr lang="en-US" sz="6700" kern="1200" dirty="0" err="1">
                <a:solidFill>
                  <a:schemeClr val="tx1"/>
                </a:solidFill>
                <a:latin typeface="Times New Roman" panose="02020603050405020304" pitchFamily="18" charset="0"/>
                <a:cs typeface="Times New Roman" panose="02020603050405020304" pitchFamily="18" charset="0"/>
              </a:rPr>
              <a:t>medir</a:t>
            </a:r>
            <a:r>
              <a:rPr lang="en-US" sz="6700" kern="1200" dirty="0">
                <a:solidFill>
                  <a:schemeClr val="tx1"/>
                </a:solidFill>
                <a:latin typeface="Times New Roman" panose="02020603050405020304" pitchFamily="18" charset="0"/>
                <a:cs typeface="Times New Roman" panose="02020603050405020304" pitchFamily="18" charset="0"/>
              </a:rPr>
              <a:t>, é </a:t>
            </a:r>
            <a:r>
              <a:rPr lang="en-US" sz="6700" kern="1200" dirty="0" err="1">
                <a:solidFill>
                  <a:schemeClr val="tx1"/>
                </a:solidFill>
                <a:latin typeface="Times New Roman" panose="02020603050405020304" pitchFamily="18" charset="0"/>
                <a:cs typeface="Times New Roman" panose="02020603050405020304" pitchFamily="18" charset="0"/>
              </a:rPr>
              <a:t>importante</a:t>
            </a:r>
            <a:r>
              <a:rPr lang="en-US" sz="6700" kern="1200" dirty="0">
                <a:solidFill>
                  <a:schemeClr val="tx1"/>
                </a:solidFill>
                <a:latin typeface="Times New Roman" panose="02020603050405020304" pitchFamily="18" charset="0"/>
                <a:cs typeface="Times New Roman" panose="02020603050405020304" pitchFamily="18" charset="0"/>
              </a:rPr>
              <a:t> </a:t>
            </a:r>
            <a:r>
              <a:rPr lang="en-US" sz="6700" kern="1200" dirty="0" err="1">
                <a:solidFill>
                  <a:schemeClr val="tx1"/>
                </a:solidFill>
                <a:latin typeface="Times New Roman" panose="02020603050405020304" pitchFamily="18" charset="0"/>
                <a:cs typeface="Times New Roman" panose="02020603050405020304" pitchFamily="18" charset="0"/>
              </a:rPr>
              <a:t>conceitualizar</a:t>
            </a:r>
            <a:endParaRPr lang="en-US" sz="6700" kern="120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8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836676" y="196071"/>
            <a:ext cx="10515600" cy="544593"/>
          </a:xfrm>
        </p:spPr>
        <p:txBody>
          <a:bodyPr vert="horz" lIns="91440" tIns="45720" rIns="91440" bIns="45720" rtlCol="0" anchor="ctr">
            <a:noAutofit/>
          </a:bodyPr>
          <a:lstStyle/>
          <a:p>
            <a:pPr algn="ctr"/>
            <a:r>
              <a:rPr lang="en-US" sz="3600" kern="1200" dirty="0">
                <a:solidFill>
                  <a:schemeClr val="tx1"/>
                </a:solidFill>
                <a:latin typeface="Times New Roman"/>
                <a:cs typeface="Times New Roman"/>
              </a:rPr>
              <a:t>O que é </a:t>
            </a:r>
            <a:r>
              <a:rPr lang="en-US" sz="3600" kern="1200" dirty="0" err="1">
                <a:solidFill>
                  <a:schemeClr val="tx1"/>
                </a:solidFill>
                <a:latin typeface="Times New Roman"/>
                <a:cs typeface="Times New Roman"/>
              </a:rPr>
              <a:t>atividade</a:t>
            </a:r>
            <a:r>
              <a:rPr lang="en-US" sz="3600" kern="1200" dirty="0">
                <a:solidFill>
                  <a:schemeClr val="tx1"/>
                </a:solidFill>
                <a:latin typeface="Times New Roman"/>
                <a:cs typeface="Times New Roman"/>
              </a:rPr>
              <a:t> </a:t>
            </a:r>
            <a:r>
              <a:rPr lang="en-US" sz="3600" kern="1200" dirty="0" err="1">
                <a:solidFill>
                  <a:schemeClr val="tx1"/>
                </a:solidFill>
                <a:latin typeface="Times New Roman"/>
                <a:cs typeface="Times New Roman"/>
              </a:rPr>
              <a:t>física</a:t>
            </a:r>
            <a:r>
              <a:rPr lang="en-US" sz="3600" kern="1200" dirty="0">
                <a:solidFill>
                  <a:schemeClr val="tx1"/>
                </a:solidFill>
                <a:latin typeface="Times New Roman"/>
                <a:cs typeface="Times New Roman"/>
              </a:rPr>
              <a:t> (</a:t>
            </a:r>
            <a:r>
              <a:rPr lang="en-US" sz="3600" kern="1200" dirty="0" err="1">
                <a:solidFill>
                  <a:schemeClr val="tx1"/>
                </a:solidFill>
                <a:latin typeface="Times New Roman"/>
                <a:cs typeface="Times New Roman"/>
              </a:rPr>
              <a:t>definição</a:t>
            </a:r>
            <a:r>
              <a:rPr lang="en-US" sz="3600" kern="1200" dirty="0">
                <a:solidFill>
                  <a:schemeClr val="tx1"/>
                </a:solidFill>
                <a:latin typeface="Times New Roman"/>
                <a:cs typeface="Times New Roman"/>
              </a:rPr>
              <a:t>)?</a:t>
            </a:r>
          </a:p>
        </p:txBody>
      </p:sp>
      <p:sp>
        <p:nvSpPr>
          <p:cNvPr id="18" name="Content Placeholder 2">
            <a:extLst>
              <a:ext uri="{FF2B5EF4-FFF2-40B4-BE49-F238E27FC236}">
                <a16:creationId xmlns:a16="http://schemas.microsoft.com/office/drawing/2014/main" id="{053E139E-AF8A-48BA-7DDF-B49479DEEACD}"/>
              </a:ext>
            </a:extLst>
          </p:cNvPr>
          <p:cNvSpPr>
            <a:spLocks noGrp="1"/>
          </p:cNvSpPr>
          <p:nvPr>
            <p:ph idx="1"/>
          </p:nvPr>
        </p:nvSpPr>
        <p:spPr>
          <a:xfrm>
            <a:off x="1010412" y="2779706"/>
            <a:ext cx="10168128" cy="1298586"/>
          </a:xfrm>
        </p:spPr>
        <p:txBody>
          <a:bodyPr vert="horz" lIns="91440" tIns="45720" rIns="91440" bIns="45720" rtlCol="0" anchor="t">
            <a:normAutofit/>
          </a:bodyPr>
          <a:lstStyle/>
          <a:p>
            <a:endParaRPr lang="en-US" sz="3200" dirty="0">
              <a:latin typeface="Times New Roman"/>
              <a:cs typeface="Times New Roman"/>
            </a:endParaRPr>
          </a:p>
          <a:p>
            <a:pPr marL="0" indent="0" algn="ctr">
              <a:buNone/>
            </a:pPr>
            <a:r>
              <a:rPr lang="en-US" sz="1800" dirty="0">
                <a:latin typeface="Times New Roman"/>
                <a:cs typeface="Times New Roman"/>
              </a:rPr>
              <a:t>"</a:t>
            </a:r>
            <a:r>
              <a:rPr lang="en-US" sz="1800" dirty="0" err="1">
                <a:latin typeface="Times New Roman"/>
                <a:cs typeface="Times New Roman"/>
              </a:rPr>
              <a:t>Qualquer</a:t>
            </a:r>
            <a:r>
              <a:rPr lang="en-US" sz="1800" dirty="0">
                <a:latin typeface="Times New Roman"/>
                <a:cs typeface="Times New Roman"/>
              </a:rPr>
              <a:t> </a:t>
            </a:r>
            <a:r>
              <a:rPr lang="en-US" sz="1800" dirty="0" err="1">
                <a:latin typeface="Times New Roman"/>
                <a:cs typeface="Times New Roman"/>
              </a:rPr>
              <a:t>movimento</a:t>
            </a:r>
            <a:r>
              <a:rPr lang="en-US" sz="1800" dirty="0">
                <a:latin typeface="Times New Roman"/>
                <a:cs typeface="Times New Roman"/>
              </a:rPr>
              <a:t> corporal </a:t>
            </a:r>
            <a:r>
              <a:rPr lang="en-US" sz="1800" dirty="0" err="1">
                <a:latin typeface="Times New Roman"/>
                <a:cs typeface="Times New Roman"/>
              </a:rPr>
              <a:t>produzido</a:t>
            </a:r>
            <a:r>
              <a:rPr lang="en-US" sz="1800" dirty="0">
                <a:latin typeface="Times New Roman"/>
                <a:cs typeface="Times New Roman"/>
              </a:rPr>
              <a:t> </a:t>
            </a:r>
            <a:r>
              <a:rPr lang="en-US" sz="1800" dirty="0" err="1">
                <a:latin typeface="Times New Roman"/>
                <a:cs typeface="Times New Roman"/>
              </a:rPr>
              <a:t>pelos</a:t>
            </a:r>
            <a:r>
              <a:rPr lang="en-US" sz="1800" dirty="0">
                <a:latin typeface="Times New Roman"/>
                <a:cs typeface="Times New Roman"/>
              </a:rPr>
              <a:t> </a:t>
            </a:r>
            <a:r>
              <a:rPr lang="en-US" sz="1800" dirty="0" err="1">
                <a:latin typeface="Times New Roman"/>
                <a:cs typeface="Times New Roman"/>
              </a:rPr>
              <a:t>músculos</a:t>
            </a:r>
            <a:r>
              <a:rPr lang="en-US" sz="1800" dirty="0">
                <a:latin typeface="Times New Roman"/>
                <a:cs typeface="Times New Roman"/>
              </a:rPr>
              <a:t> </a:t>
            </a:r>
            <a:r>
              <a:rPr lang="en-US" sz="1800" dirty="0" err="1">
                <a:latin typeface="Times New Roman"/>
                <a:cs typeface="Times New Roman"/>
              </a:rPr>
              <a:t>esqueléticos</a:t>
            </a:r>
            <a:r>
              <a:rPr lang="en-US" sz="1800" dirty="0">
                <a:latin typeface="Times New Roman"/>
                <a:cs typeface="Times New Roman"/>
              </a:rPr>
              <a:t> que </a:t>
            </a:r>
            <a:r>
              <a:rPr lang="en-US" sz="1800" dirty="0" err="1">
                <a:latin typeface="Times New Roman"/>
                <a:cs typeface="Times New Roman"/>
              </a:rPr>
              <a:t>resulte</a:t>
            </a:r>
            <a:r>
              <a:rPr lang="en-US" sz="1800" dirty="0">
                <a:latin typeface="Times New Roman"/>
                <a:cs typeface="Times New Roman"/>
              </a:rPr>
              <a:t> </a:t>
            </a:r>
            <a:r>
              <a:rPr lang="en-US" sz="1800" dirty="0" err="1">
                <a:latin typeface="Times New Roman"/>
                <a:cs typeface="Times New Roman"/>
              </a:rPr>
              <a:t>em</a:t>
            </a:r>
            <a:r>
              <a:rPr lang="en-US" sz="1800" dirty="0">
                <a:latin typeface="Times New Roman"/>
                <a:cs typeface="Times New Roman"/>
              </a:rPr>
              <a:t> um </a:t>
            </a:r>
            <a:r>
              <a:rPr lang="en-US" sz="1800" dirty="0" err="1">
                <a:latin typeface="Times New Roman"/>
                <a:cs typeface="Times New Roman"/>
              </a:rPr>
              <a:t>gasto</a:t>
            </a:r>
            <a:r>
              <a:rPr lang="en-US" sz="1800" dirty="0">
                <a:latin typeface="Times New Roman"/>
                <a:cs typeface="Times New Roman"/>
              </a:rPr>
              <a:t> </a:t>
            </a:r>
            <a:r>
              <a:rPr lang="en-US" sz="1800" dirty="0" err="1">
                <a:latin typeface="Times New Roman"/>
                <a:cs typeface="Times New Roman"/>
              </a:rPr>
              <a:t>energético</a:t>
            </a:r>
            <a:r>
              <a:rPr lang="en-US" sz="1800" dirty="0">
                <a:latin typeface="Times New Roman"/>
                <a:cs typeface="Times New Roman"/>
              </a:rPr>
              <a:t>” </a:t>
            </a:r>
            <a:endParaRPr lang="en-US" sz="4000" dirty="0">
              <a:latin typeface="Times New Roman"/>
              <a:cs typeface="Times New Roman"/>
            </a:endParaRPr>
          </a:p>
        </p:txBody>
      </p:sp>
      <p:sp>
        <p:nvSpPr>
          <p:cNvPr id="20" name="TextBox 19">
            <a:extLst>
              <a:ext uri="{FF2B5EF4-FFF2-40B4-BE49-F238E27FC236}">
                <a16:creationId xmlns:a16="http://schemas.microsoft.com/office/drawing/2014/main" id="{4A006C98-487B-50D4-265E-E1A8A15B3554}"/>
              </a:ext>
            </a:extLst>
          </p:cNvPr>
          <p:cNvSpPr txBox="1"/>
          <p:nvPr/>
        </p:nvSpPr>
        <p:spPr>
          <a:xfrm>
            <a:off x="8238434" y="6427304"/>
            <a:ext cx="38873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(CASPERSEN; POWELL; CHRISTENSON, 1985)</a:t>
            </a:r>
            <a:endParaRPr lang="en-US" dirty="0">
              <a:latin typeface="Times New Roman"/>
              <a:cs typeface="Times New Roman"/>
            </a:endParaRPr>
          </a:p>
        </p:txBody>
      </p:sp>
    </p:spTree>
    <p:extLst>
      <p:ext uri="{BB962C8B-B14F-4D97-AF65-F5344CB8AC3E}">
        <p14:creationId xmlns:p14="http://schemas.microsoft.com/office/powerpoint/2010/main" val="23700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with numbers and lines&#10;&#10;Description automatically generated">
            <a:extLst>
              <a:ext uri="{FF2B5EF4-FFF2-40B4-BE49-F238E27FC236}">
                <a16:creationId xmlns:a16="http://schemas.microsoft.com/office/drawing/2014/main" id="{44FBAFD6-8028-EEC9-3FB1-92D077E7C9DF}"/>
              </a:ext>
            </a:extLst>
          </p:cNvPr>
          <p:cNvPicPr>
            <a:picLocks noChangeAspect="1"/>
          </p:cNvPicPr>
          <p:nvPr/>
        </p:nvPicPr>
        <p:blipFill>
          <a:blip r:embed="rId2"/>
          <a:stretch>
            <a:fillRect/>
          </a:stretch>
        </p:blipFill>
        <p:spPr>
          <a:xfrm>
            <a:off x="2083064" y="1190709"/>
            <a:ext cx="8025871" cy="5374682"/>
          </a:xfrm>
          <a:prstGeom prst="rect">
            <a:avLst/>
          </a:prstGeom>
        </p:spPr>
      </p:pic>
      <p:sp>
        <p:nvSpPr>
          <p:cNvPr id="3" name="Title 1">
            <a:extLst>
              <a:ext uri="{FF2B5EF4-FFF2-40B4-BE49-F238E27FC236}">
                <a16:creationId xmlns:a16="http://schemas.microsoft.com/office/drawing/2014/main" id="{77C0E1D5-305E-14BB-03FB-F0E4FD87A16D}"/>
              </a:ext>
            </a:extLst>
          </p:cNvPr>
          <p:cNvSpPr txBox="1">
            <a:spLocks/>
          </p:cNvSpPr>
          <p:nvPr/>
        </p:nvSpPr>
        <p:spPr>
          <a:xfrm>
            <a:off x="836676" y="196071"/>
            <a:ext cx="10515600" cy="54459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a:cs typeface="Times New Roman"/>
              </a:rPr>
              <a:t>O que é </a:t>
            </a:r>
            <a:r>
              <a:rPr lang="en-US" sz="3600" dirty="0" err="1">
                <a:latin typeface="Times New Roman"/>
                <a:cs typeface="Times New Roman"/>
              </a:rPr>
              <a:t>atividade</a:t>
            </a:r>
            <a:r>
              <a:rPr lang="en-US" sz="3600" dirty="0">
                <a:latin typeface="Times New Roman"/>
                <a:cs typeface="Times New Roman"/>
              </a:rPr>
              <a:t> </a:t>
            </a:r>
            <a:r>
              <a:rPr lang="en-US" sz="3600" dirty="0" err="1">
                <a:latin typeface="Times New Roman"/>
                <a:cs typeface="Times New Roman"/>
              </a:rPr>
              <a:t>física</a:t>
            </a:r>
            <a:r>
              <a:rPr lang="en-US" sz="3600" dirty="0">
                <a:latin typeface="Times New Roman"/>
                <a:cs typeface="Times New Roman"/>
              </a:rPr>
              <a:t> (</a:t>
            </a:r>
            <a:r>
              <a:rPr lang="en-US" sz="3600" dirty="0" err="1">
                <a:latin typeface="Times New Roman"/>
                <a:cs typeface="Times New Roman"/>
              </a:rPr>
              <a:t>modelo</a:t>
            </a:r>
            <a:r>
              <a:rPr lang="en-US" sz="3600" dirty="0">
                <a:latin typeface="Times New Roman"/>
                <a:cs typeface="Times New Roman"/>
              </a:rPr>
              <a:t> de </a:t>
            </a:r>
            <a:r>
              <a:rPr lang="en-US" sz="3600" dirty="0" err="1">
                <a:latin typeface="Times New Roman"/>
                <a:cs typeface="Times New Roman"/>
              </a:rPr>
              <a:t>medida</a:t>
            </a:r>
            <a:r>
              <a:rPr lang="en-US" sz="3600" dirty="0">
                <a:latin typeface="Times New Roman"/>
                <a:cs typeface="Times New Roman"/>
              </a:rPr>
              <a:t>)?</a:t>
            </a:r>
          </a:p>
        </p:txBody>
      </p:sp>
    </p:spTree>
    <p:extLst>
      <p:ext uri="{BB962C8B-B14F-4D97-AF65-F5344CB8AC3E}">
        <p14:creationId xmlns:p14="http://schemas.microsoft.com/office/powerpoint/2010/main" val="169099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3600" dirty="0">
                <a:latin typeface="Times New Roman"/>
                <a:cs typeface="Times New Roman"/>
              </a:rPr>
              <a:t>Como </a:t>
            </a:r>
            <a:r>
              <a:rPr lang="en-US" sz="3600" dirty="0" err="1">
                <a:latin typeface="Times New Roman"/>
                <a:cs typeface="Times New Roman"/>
              </a:rPr>
              <a:t>estimar</a:t>
            </a:r>
            <a:r>
              <a:rPr lang="en-US" sz="3600" dirty="0">
                <a:latin typeface="Times New Roman"/>
                <a:cs typeface="Times New Roman"/>
              </a:rPr>
              <a:t> a </a:t>
            </a:r>
            <a:r>
              <a:rPr lang="en-US" sz="3600" dirty="0" err="1">
                <a:latin typeface="Times New Roman"/>
                <a:cs typeface="Times New Roman"/>
              </a:rPr>
              <a:t>atividade</a:t>
            </a:r>
            <a:r>
              <a:rPr lang="en-US" sz="3600" dirty="0">
                <a:latin typeface="Times New Roman"/>
                <a:cs typeface="Times New Roman"/>
              </a:rPr>
              <a:t> </a:t>
            </a:r>
            <a:r>
              <a:rPr lang="en-US" sz="3600" dirty="0" err="1">
                <a:latin typeface="Times New Roman"/>
                <a:cs typeface="Times New Roman"/>
              </a:rPr>
              <a:t>física</a:t>
            </a:r>
            <a:r>
              <a:rPr lang="en-US" sz="3600" dirty="0">
                <a:latin typeface="Times New Roman"/>
                <a:cs typeface="Times New Roman"/>
              </a:rPr>
              <a:t>?</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document with text&#10;&#10;Description automatically generated">
            <a:extLst>
              <a:ext uri="{FF2B5EF4-FFF2-40B4-BE49-F238E27FC236}">
                <a16:creationId xmlns:a16="http://schemas.microsoft.com/office/drawing/2014/main" id="{17641C5A-3703-7B7D-BCEA-EB020599BB03}"/>
              </a:ext>
            </a:extLst>
          </p:cNvPr>
          <p:cNvPicPr>
            <a:picLocks noChangeAspect="1"/>
          </p:cNvPicPr>
          <p:nvPr/>
        </p:nvPicPr>
        <p:blipFill>
          <a:blip r:embed="rId2"/>
          <a:stretch>
            <a:fillRect/>
          </a:stretch>
        </p:blipFill>
        <p:spPr>
          <a:xfrm>
            <a:off x="845491" y="2619784"/>
            <a:ext cx="2652417" cy="3600041"/>
          </a:xfrm>
          <a:prstGeom prst="rect">
            <a:avLst/>
          </a:prstGeom>
        </p:spPr>
      </p:pic>
      <p:pic>
        <p:nvPicPr>
          <p:cNvPr id="4" name="Picture 3" descr="A red and black wrist watch&#10;&#10;Description automatically generated">
            <a:extLst>
              <a:ext uri="{FF2B5EF4-FFF2-40B4-BE49-F238E27FC236}">
                <a16:creationId xmlns:a16="http://schemas.microsoft.com/office/drawing/2014/main" id="{5BA46295-65A7-81E2-738B-005E7DBB3D9B}"/>
              </a:ext>
            </a:extLst>
          </p:cNvPr>
          <p:cNvPicPr>
            <a:picLocks noChangeAspect="1"/>
          </p:cNvPicPr>
          <p:nvPr/>
        </p:nvPicPr>
        <p:blipFill>
          <a:blip r:embed="rId3"/>
          <a:stretch>
            <a:fillRect/>
          </a:stretch>
        </p:blipFill>
        <p:spPr>
          <a:xfrm>
            <a:off x="4295979" y="2619784"/>
            <a:ext cx="3600041" cy="3600041"/>
          </a:xfrm>
          <a:prstGeom prst="rect">
            <a:avLst/>
          </a:prstGeom>
        </p:spPr>
      </p:pic>
      <p:pic>
        <p:nvPicPr>
          <p:cNvPr id="6" name="Picture 5" descr="Foto de Smartphone Similar Ao Iphone 13 Com Tela Branca Em Branco Para  Infográfico Global Business Marketing Plan Modelo De Mockup Semelhante Ao  Iphone Isolado Fundo Da Economia De Investimento Digital Ai">
            <a:extLst>
              <a:ext uri="{FF2B5EF4-FFF2-40B4-BE49-F238E27FC236}">
                <a16:creationId xmlns:a16="http://schemas.microsoft.com/office/drawing/2014/main" id="{AAB3FB19-DAA7-078A-B6C4-B1BB257E7FBD}"/>
              </a:ext>
            </a:extLst>
          </p:cNvPr>
          <p:cNvPicPr>
            <a:picLocks noChangeAspect="1"/>
          </p:cNvPicPr>
          <p:nvPr/>
        </p:nvPicPr>
        <p:blipFill>
          <a:blip r:embed="rId4"/>
          <a:stretch>
            <a:fillRect/>
          </a:stretch>
        </p:blipFill>
        <p:spPr>
          <a:xfrm>
            <a:off x="8141208" y="3165511"/>
            <a:ext cx="3758184" cy="2508587"/>
          </a:xfrm>
          <a:prstGeom prst="rect">
            <a:avLst/>
          </a:prstGeom>
        </p:spPr>
      </p:pic>
      <p:sp>
        <p:nvSpPr>
          <p:cNvPr id="8" name="TextBox 7">
            <a:extLst>
              <a:ext uri="{FF2B5EF4-FFF2-40B4-BE49-F238E27FC236}">
                <a16:creationId xmlns:a16="http://schemas.microsoft.com/office/drawing/2014/main" id="{D318CFF9-94F1-98D9-8B99-C5C4755B6198}"/>
              </a:ext>
            </a:extLst>
          </p:cNvPr>
          <p:cNvSpPr txBox="1"/>
          <p:nvPr/>
        </p:nvSpPr>
        <p:spPr>
          <a:xfrm>
            <a:off x="7299739" y="6427303"/>
            <a:ext cx="48922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(Craig et al., 2003; AINSWORTH et al., 2015; STATISTA, 2024)</a:t>
            </a:r>
          </a:p>
          <a:p>
            <a:endParaRPr lang="en-US" dirty="0"/>
          </a:p>
        </p:txBody>
      </p:sp>
    </p:spTree>
    <p:extLst>
      <p:ext uri="{BB962C8B-B14F-4D97-AF65-F5344CB8AC3E}">
        <p14:creationId xmlns:p14="http://schemas.microsoft.com/office/powerpoint/2010/main" val="358809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887</TotalTime>
  <Words>2782</Words>
  <Application>Microsoft Office PowerPoint</Application>
  <PresentationFormat>Widescreen</PresentationFormat>
  <Paragraphs>216</Paragraphs>
  <Slides>56</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56</vt:i4>
      </vt:variant>
    </vt:vector>
  </HeadingPairs>
  <TitlesOfParts>
    <vt:vector size="63" baseType="lpstr">
      <vt:lpstr>Aptos</vt:lpstr>
      <vt:lpstr>Aptos Display</vt:lpstr>
      <vt:lpstr>Arial</vt:lpstr>
      <vt:lpstr>Calibri</vt:lpstr>
      <vt:lpstr>Cambria Math</vt:lpstr>
      <vt:lpstr>Times New Roman</vt:lpstr>
      <vt:lpstr>office theme</vt:lpstr>
      <vt:lpstr>Confiabilidade teste-reteste de estimativas de minutos de atividade física semanal em diferentes intensidades obtidas por meio do questionário internacional de atividade física e smartphone em adultos</vt:lpstr>
      <vt:lpstr>Apresentação do PowerPoint</vt:lpstr>
      <vt:lpstr>Estudos associando atividade física à saúde</vt:lpstr>
      <vt:lpstr>Apresentação do PowerPoint</vt:lpstr>
      <vt:lpstr>Apresentação do PowerPoint</vt:lpstr>
      <vt:lpstr>Antes de medir, é importante conceitualizar</vt:lpstr>
      <vt:lpstr>O que é atividade física (definição)?</vt:lpstr>
      <vt:lpstr>Apresentação do PowerPoint</vt:lpstr>
      <vt:lpstr>Como estimar a atividade física?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Douglas Silva</dc:creator>
  <cp:lastModifiedBy>Douglas Silva Alves</cp:lastModifiedBy>
  <cp:revision>497</cp:revision>
  <dcterms:created xsi:type="dcterms:W3CDTF">2013-07-15T20:26:40Z</dcterms:created>
  <dcterms:modified xsi:type="dcterms:W3CDTF">2024-07-08T22:30:51Z</dcterms:modified>
</cp:coreProperties>
</file>